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4" r:id="rId2"/>
    <p:sldId id="257" r:id="rId3"/>
    <p:sldId id="282" r:id="rId4"/>
    <p:sldId id="283" r:id="rId5"/>
    <p:sldId id="284" r:id="rId6"/>
    <p:sldId id="313" r:id="rId7"/>
    <p:sldId id="299" r:id="rId8"/>
    <p:sldId id="310" r:id="rId9"/>
    <p:sldId id="300" r:id="rId10"/>
    <p:sldId id="291" r:id="rId11"/>
    <p:sldId id="260" r:id="rId12"/>
    <p:sldId id="302" r:id="rId13"/>
    <p:sldId id="262" r:id="rId14"/>
    <p:sldId id="296" r:id="rId15"/>
    <p:sldId id="290" r:id="rId16"/>
    <p:sldId id="293" r:id="rId17"/>
    <p:sldId id="303" r:id="rId18"/>
    <p:sldId id="304" r:id="rId19"/>
    <p:sldId id="312" r:id="rId20"/>
    <p:sldId id="306" r:id="rId21"/>
    <p:sldId id="315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41" autoAdjust="0"/>
    <p:restoredTop sz="94616" autoAdjust="0"/>
  </p:normalViewPr>
  <p:slideViewPr>
    <p:cSldViewPr>
      <p:cViewPr varScale="1">
        <p:scale>
          <a:sx n="61" d="100"/>
          <a:sy n="61" d="100"/>
        </p:scale>
        <p:origin x="-11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F936F-17A4-4AD4-908B-122A2F1E7277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5FA65-8412-4F00-A0CE-0C099CD16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5FA65-8412-4F00-A0CE-0C099CD160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5FA65-8412-4F00-A0CE-0C099CD160E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1E0-FA2D-40BA-8D17-38F107155DC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6B80-53A9-405E-ADD0-576078BE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1E0-FA2D-40BA-8D17-38F107155DC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6B80-53A9-405E-ADD0-576078BE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1E0-FA2D-40BA-8D17-38F107155DC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6B80-53A9-405E-ADD0-576078BE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1E0-FA2D-40BA-8D17-38F107155DC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6B80-53A9-405E-ADD0-576078BE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1E0-FA2D-40BA-8D17-38F107155DC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6B80-53A9-405E-ADD0-576078BE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1E0-FA2D-40BA-8D17-38F107155DC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6B80-53A9-405E-ADD0-576078BE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1E0-FA2D-40BA-8D17-38F107155DC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6B80-53A9-405E-ADD0-576078BE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1E0-FA2D-40BA-8D17-38F107155DC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6B80-53A9-405E-ADD0-576078BE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1E0-FA2D-40BA-8D17-38F107155DC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6B80-53A9-405E-ADD0-576078BE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1E0-FA2D-40BA-8D17-38F107155DC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6B80-53A9-405E-ADD0-576078BE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1E0-FA2D-40BA-8D17-38F107155DC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6B80-53A9-405E-ADD0-576078BE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941E0-FA2D-40BA-8D17-38F107155DC6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6B80-53A9-405E-ADD0-576078BE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osite.foreverliving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763000" cy="67208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2000" y="672405"/>
            <a:ext cx="44118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New </a:t>
            </a:r>
            <a:r>
              <a:rPr lang="en-US" sz="4800" b="1" dirty="0" smtClean="0"/>
              <a:t>Distributor</a:t>
            </a:r>
            <a:r>
              <a:rPr lang="en-US" sz="4800" b="1" dirty="0" smtClean="0"/>
              <a:t> </a:t>
            </a:r>
            <a:endParaRPr lang="en-US" sz="4800" b="1" dirty="0" smtClean="0"/>
          </a:p>
          <a:p>
            <a:r>
              <a:rPr lang="en-US" sz="3600" dirty="0" smtClean="0"/>
              <a:t>ORIENTATIONS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5616714"/>
            <a:ext cx="2286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Winners System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for Success (WSS)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8428" y="5438001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A Product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Know your Tools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6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Forever presentation file/ Power Point Presentation</a:t>
            </a:r>
          </a:p>
          <a:p>
            <a:pPr marL="514350" indent="-514350">
              <a:buAutoNum type="arabicPeriod" startAt="3"/>
            </a:pPr>
            <a:r>
              <a:rPr lang="en-US" sz="2600" dirty="0" smtClean="0"/>
              <a:t>Company’s support literatures/ book /broachers (PDF)</a:t>
            </a:r>
          </a:p>
          <a:p>
            <a:pPr marL="514350" indent="-514350">
              <a:buAutoNum type="arabicPeriod" startAt="3"/>
            </a:pPr>
            <a:r>
              <a:rPr lang="en-US" sz="2600" dirty="0" smtClean="0"/>
              <a:t>Audio/Video links, PDF copy of various motivational books</a:t>
            </a:r>
          </a:p>
          <a:p>
            <a:pPr marL="514350" indent="-514350">
              <a:buAutoNum type="arabicPeriod" startAt="3"/>
            </a:pPr>
            <a:r>
              <a:rPr lang="en-US" sz="2600" dirty="0" smtClean="0"/>
              <a:t>Product  Boucher and Price list (PDF)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 startAt="3"/>
            </a:pPr>
            <a:r>
              <a:rPr lang="en-US" sz="2600" b="1" dirty="0" smtClean="0">
                <a:solidFill>
                  <a:srgbClr val="C00000"/>
                </a:solidFill>
              </a:rPr>
              <a:t>Organizer</a:t>
            </a:r>
            <a:r>
              <a:rPr lang="en-US" sz="2600" dirty="0" smtClean="0"/>
              <a:t> and a decent pen</a:t>
            </a:r>
          </a:p>
          <a:p>
            <a:pPr marL="514350" indent="-514350">
              <a:buAutoNum type="arabicPeriod" startAt="3"/>
            </a:pPr>
            <a:r>
              <a:rPr lang="en-US" sz="2600" dirty="0" smtClean="0"/>
              <a:t>An Android phone with internet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128" name="Picture 8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1" y="4866632"/>
            <a:ext cx="2438400" cy="1371600"/>
          </a:xfrm>
          <a:prstGeom prst="rect">
            <a:avLst/>
          </a:prstGeom>
          <a:noFill/>
        </p:spPr>
      </p:pic>
      <p:pic>
        <p:nvPicPr>
          <p:cNvPr id="13" name="Picture 2" descr="Forever living Products Intro Book in English 2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6228">
            <a:off x="6308858" y="2703152"/>
            <a:ext cx="1602283" cy="2133600"/>
          </a:xfrm>
          <a:prstGeom prst="rect">
            <a:avLst/>
          </a:prstGeom>
          <a:noFill/>
        </p:spPr>
      </p:pic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>
          <a:blip r:embed="rId4" cstate="print"/>
          <a:srcRect l="10126" t="36888" r="52743" b="23919"/>
          <a:stretch>
            <a:fillRect/>
          </a:stretch>
        </p:blipFill>
        <p:spPr bwMode="auto">
          <a:xfrm rot="1262450">
            <a:off x="7308853" y="2379643"/>
            <a:ext cx="1320790" cy="183709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4" descr="See the sourc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6879">
            <a:off x="7190162" y="1906440"/>
            <a:ext cx="982150" cy="1246559"/>
          </a:xfrm>
          <a:prstGeom prst="rect">
            <a:avLst/>
          </a:prstGeom>
          <a:noFill/>
        </p:spPr>
      </p:pic>
      <p:pic>
        <p:nvPicPr>
          <p:cNvPr id="16" name="Picture 2" descr="See the source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97030">
            <a:off x="7488491" y="4469637"/>
            <a:ext cx="983481" cy="651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4350365"/>
            <a:ext cx="5029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en-US" sz="3200" b="1" dirty="0" smtClean="0"/>
              <a:t>   </a:t>
            </a:r>
            <a:r>
              <a:rPr lang="en-US" sz="2800" b="1" dirty="0" smtClean="0"/>
              <a:t>Learn to teach</a:t>
            </a:r>
            <a:endParaRPr lang="en-US" sz="3200" b="1" dirty="0" smtClean="0"/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How to order product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Communication with FLP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How to join new FBOs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Product knowledge for personal </a:t>
            </a:r>
          </a:p>
          <a:p>
            <a:pPr lvl="2"/>
            <a:r>
              <a:rPr lang="en-US" sz="2000" dirty="0" smtClean="0"/>
              <a:t>	usage and sharing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Plan Presentation/ Marketing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876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en-US" dirty="0" smtClean="0"/>
              <a:t>    Appointment book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   List book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   Function book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   Goal setting and Goal Card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    Ordering  Visiting card</a:t>
            </a:r>
          </a:p>
        </p:txBody>
      </p:sp>
      <p:pic>
        <p:nvPicPr>
          <p:cNvPr id="7" name="Picture 4" descr="Image result for Mentor Mentee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0078" y="1371600"/>
            <a:ext cx="265392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925" y="0"/>
            <a:ext cx="24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Your First 90 days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730" y="228600"/>
            <a:ext cx="1910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Goals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62000" y="1447800"/>
            <a:ext cx="56388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Stay close to your sponsor</a:t>
            </a:r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Listen to company’s motivational videos</a:t>
            </a:r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</a:t>
            </a:r>
            <a:r>
              <a:rPr lang="en-US" sz="2000" dirty="0" smtClean="0"/>
              <a:t>end meetings and trainings</a:t>
            </a:r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your list and learn how to approach them/ Qualify /One minute plan/ Appointment</a:t>
            </a:r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at least  4-5 “two-on-one” and one home meeting per week.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Getting Ready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			              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3810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b="1" u="sng" dirty="0" smtClean="0">
                <a:solidFill>
                  <a:srgbClr val="C00000"/>
                </a:solidFill>
              </a:rPr>
              <a:t>First 30 days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925" y="0"/>
            <a:ext cx="24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Your First 90 days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30" y="228600"/>
            <a:ext cx="1910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Goals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143000"/>
            <a:ext cx="46482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Practice what did you learn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/>
              <a:t>Rehearse </a:t>
            </a:r>
            <a:r>
              <a:rPr lang="en-US" sz="2000" dirty="0" smtClean="0"/>
              <a:t>Prospecting/The Pre-approach/appointment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Arrange  Home meeting and you show the plan in front of your up line. </a:t>
            </a:r>
            <a:r>
              <a:rPr lang="en-US" sz="2000" b="1" u="sng" dirty="0" smtClean="0"/>
              <a:t>Just copy your sponsor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Listen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re listen Success stories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aseline="0" dirty="0" smtClean="0"/>
              <a:t>Attend</a:t>
            </a:r>
            <a:r>
              <a:rPr lang="en-US" sz="2000" dirty="0" smtClean="0"/>
              <a:t> trainings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4343400"/>
            <a:ext cx="6858000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 30 Days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every thing yourself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“one-on-one” or “two on one” yourself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 how </a:t>
            </a:r>
            <a:r>
              <a:rPr lang="en-US" sz="2000" dirty="0" smtClean="0"/>
              <a:t>to build </a:t>
            </a:r>
            <a:r>
              <a:rPr lang="en-US" sz="2400" b="1" dirty="0" smtClean="0"/>
              <a:t>Sponsoring Pipe </a:t>
            </a:r>
            <a:r>
              <a:rPr lang="en-US" sz="2000" dirty="0" smtClean="0"/>
              <a:t>line yourself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Counsel weekly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4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l="7692" t="19575" r="7805" b="19590"/>
          <a:stretch>
            <a:fillRect/>
          </a:stretch>
        </p:blipFill>
        <p:spPr bwMode="auto">
          <a:xfrm>
            <a:off x="5105400" y="1600200"/>
            <a:ext cx="3886200" cy="195714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76600" y="558225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b="1" u="sng" dirty="0" smtClean="0">
                <a:solidFill>
                  <a:srgbClr val="C00000"/>
                </a:solidFill>
              </a:rPr>
              <a:t>Next 30 days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Practice 6 Basics </a:t>
            </a:r>
            <a:r>
              <a:rPr lang="en-US" sz="2700" b="1" dirty="0" smtClean="0"/>
              <a:t>with your up line </a:t>
            </a:r>
            <a:br>
              <a:rPr lang="en-US" sz="2700" b="1" dirty="0" smtClean="0"/>
            </a:br>
            <a:r>
              <a:rPr lang="en-US" sz="2700" b="1" dirty="0" smtClean="0"/>
              <a:t>during working during first 90 days working pattern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581400" cy="4648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Dream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List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The Pre-approach</a:t>
            </a:r>
          </a:p>
          <a:p>
            <a:pPr marL="1314450" lvl="2" indent="-514350">
              <a:buAutoNum type="alphaLcPeriod"/>
            </a:pPr>
            <a:r>
              <a:rPr lang="en-US" sz="1800" dirty="0" smtClean="0"/>
              <a:t>Bridging/Qualify</a:t>
            </a:r>
          </a:p>
          <a:p>
            <a:pPr marL="1314450" lvl="2" indent="-514350">
              <a:buAutoNum type="alphaLcPeriod"/>
            </a:pPr>
            <a:r>
              <a:rPr lang="en-US" sz="1800" dirty="0" smtClean="0"/>
              <a:t>One minute plan</a:t>
            </a:r>
          </a:p>
          <a:p>
            <a:pPr marL="1314450" lvl="2" indent="-514350">
              <a:buAutoNum type="alphaLcPeriod"/>
            </a:pPr>
            <a:r>
              <a:rPr lang="en-US" sz="1800" dirty="0" smtClean="0"/>
              <a:t>Primary objection handling</a:t>
            </a:r>
          </a:p>
          <a:p>
            <a:pPr marL="1314450" lvl="2" indent="-514350">
              <a:buAutoNum type="alphaLcPeriod"/>
            </a:pPr>
            <a:r>
              <a:rPr lang="en-US" sz="1800" dirty="0" smtClean="0"/>
              <a:t>Appointment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Plan show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Follow up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The </a:t>
            </a:r>
            <a:r>
              <a:rPr lang="en-US" sz="2400" dirty="0" smtClean="0"/>
              <a:t>Commitment</a:t>
            </a:r>
            <a:endParaRPr lang="en-US" sz="1800" dirty="0" smtClean="0"/>
          </a:p>
          <a:p>
            <a:pPr marL="514350" indent="-514350">
              <a:buNone/>
            </a:pPr>
            <a:r>
              <a:rPr lang="en-US" sz="1800" dirty="0" smtClean="0"/>
              <a:t>	      Business Volume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" y="1676400"/>
            <a:ext cx="3581400" cy="46482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07938" y="1219200"/>
            <a:ext cx="133882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smtClean="0"/>
              <a:t>6</a:t>
            </a:r>
            <a:r>
              <a:rPr lang="en-US" b="1" dirty="0" smtClean="0"/>
              <a:t> </a:t>
            </a:r>
            <a:r>
              <a:rPr lang="en-US" b="1" dirty="0" smtClean="0"/>
              <a:t>Basics</a:t>
            </a:r>
            <a:endParaRPr lang="en-US" b="1" dirty="0"/>
          </a:p>
        </p:txBody>
      </p:sp>
      <p:pic>
        <p:nvPicPr>
          <p:cNvPr id="1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531" y="1981200"/>
            <a:ext cx="4767469" cy="3976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Action Plan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458200" cy="2819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New joining must be associated with product purchase</a:t>
            </a:r>
          </a:p>
          <a:p>
            <a:r>
              <a:rPr lang="en-US" sz="2000" dirty="0" smtClean="0"/>
              <a:t>You should promote the required quantity of BV to boost your next promotion</a:t>
            </a:r>
          </a:p>
          <a:p>
            <a:r>
              <a:rPr lang="en-US" sz="2000" dirty="0" smtClean="0"/>
              <a:t>Focus on some one who is going to duplicate your in creating business Volume</a:t>
            </a:r>
            <a:endParaRPr lang="en-US" sz="2000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916894" y="3797493"/>
            <a:ext cx="0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540252" y="3903836"/>
            <a:ext cx="7620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7616452" y="3903836"/>
            <a:ext cx="609600" cy="533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68852" y="4132436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b="1" dirty="0" smtClean="0"/>
              <a:t>11</a:t>
            </a:r>
            <a:endParaRPr lang="en-US" sz="11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731148" y="413243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BV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727942" y="4361036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Use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254994">
            <a:off x="7409545" y="402265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Share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3637297">
            <a:off x="7852956" y="4030559"/>
            <a:ext cx="659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Sponsor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7266" y="3962158"/>
            <a:ext cx="563205" cy="526186"/>
          </a:xfrm>
          <a:prstGeom prst="ellips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New </a:t>
            </a:r>
            <a:r>
              <a:rPr lang="en-US" sz="800" b="1" dirty="0" err="1" smtClean="0"/>
              <a:t>cust</a:t>
            </a:r>
            <a:r>
              <a:rPr lang="en-US" sz="800" b="1" dirty="0" smtClean="0"/>
              <a:t>.</a:t>
            </a:r>
            <a:r>
              <a:rPr lang="en-US" sz="800" b="1" dirty="0" smtClean="0"/>
              <a:t> </a:t>
            </a:r>
            <a:r>
              <a:rPr lang="en-US" sz="800" b="1" dirty="0" smtClean="0"/>
              <a:t>1</a:t>
            </a:r>
            <a:endParaRPr lang="en-US" sz="800" b="1" dirty="0"/>
          </a:p>
        </p:txBody>
      </p:sp>
      <p:sp>
        <p:nvSpPr>
          <p:cNvPr id="14" name="Oval 13"/>
          <p:cNvSpPr/>
          <p:nvPr/>
        </p:nvSpPr>
        <p:spPr>
          <a:xfrm>
            <a:off x="6268932" y="3969372"/>
            <a:ext cx="535794" cy="526186"/>
          </a:xfrm>
          <a:prstGeom prst="ellips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New Cust.</a:t>
            </a:r>
            <a:r>
              <a:rPr lang="en-US" sz="800" b="1" dirty="0" smtClean="0"/>
              <a:t>2</a:t>
            </a:r>
            <a:endParaRPr lang="en-US" sz="800" b="1" dirty="0"/>
          </a:p>
        </p:txBody>
      </p:sp>
      <p:sp>
        <p:nvSpPr>
          <p:cNvPr id="15" name="Oval 14"/>
          <p:cNvSpPr/>
          <p:nvPr/>
        </p:nvSpPr>
        <p:spPr>
          <a:xfrm>
            <a:off x="6880926" y="3969372"/>
            <a:ext cx="559925" cy="526186"/>
          </a:xfrm>
          <a:prstGeom prst="ellips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New </a:t>
            </a:r>
            <a:r>
              <a:rPr lang="en-US" sz="800" b="1" dirty="0" err="1" smtClean="0"/>
              <a:t>Cust</a:t>
            </a:r>
            <a:r>
              <a:rPr lang="en-US" sz="800" b="1" dirty="0" smtClean="0"/>
              <a:t>.</a:t>
            </a:r>
            <a:r>
              <a:rPr lang="en-US" sz="800" b="1" dirty="0" smtClean="0"/>
              <a:t> </a:t>
            </a:r>
            <a:r>
              <a:rPr lang="en-US" sz="800" b="1" dirty="0" smtClean="0"/>
              <a:t>3</a:t>
            </a:r>
            <a:endParaRPr lang="en-US" sz="8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36386" y="3800709"/>
            <a:ext cx="0" cy="16866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14720" y="3800709"/>
            <a:ext cx="0" cy="16866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73397" y="3800709"/>
            <a:ext cx="0" cy="16866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42770" y="3800710"/>
            <a:ext cx="1947756" cy="8433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62600" y="4566903"/>
            <a:ext cx="1973361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New </a:t>
            </a:r>
            <a:r>
              <a:rPr lang="en-US" sz="1400" b="1" dirty="0" smtClean="0">
                <a:solidFill>
                  <a:srgbClr val="FF0000"/>
                </a:solidFill>
              </a:rPr>
              <a:t>Customers with BV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934200" y="3555846"/>
            <a:ext cx="6896" cy="2118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80293" y="3807880"/>
            <a:ext cx="20445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15000" y="343854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343854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4784" y="1905000"/>
            <a:ext cx="5706616" cy="70788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  Be a Trend Setter on the way to build your active 4cc Business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0016" y="3198280"/>
            <a:ext cx="2675384" cy="1323439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002060"/>
                </a:solidFill>
              </a:rPr>
              <a:t>15-30 plans how p.m.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002060"/>
                </a:solidFill>
              </a:rPr>
              <a:t>3-4 Customers</a:t>
            </a:r>
          </a:p>
          <a:p>
            <a:pPr marL="342900" indent="-342900">
              <a:buFont typeface="+mj-lt"/>
              <a:buAutoNum type="arabicPeriod"/>
              <a:tabLst>
                <a:tab pos="400050" algn="l"/>
              </a:tabLst>
            </a:pPr>
            <a:r>
              <a:rPr lang="en-US" sz="1600" b="1" dirty="0" smtClean="0">
                <a:solidFill>
                  <a:srgbClr val="002060"/>
                </a:solidFill>
              </a:rPr>
              <a:t>2-4 New Joining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002060"/>
                </a:solidFill>
              </a:rPr>
              <a:t>Make</a:t>
            </a:r>
            <a:r>
              <a:rPr lang="en-US" sz="1600" b="1" dirty="0" smtClean="0">
                <a:solidFill>
                  <a:srgbClr val="002060"/>
                </a:solidFill>
              </a:rPr>
              <a:t> at least one person </a:t>
            </a:r>
            <a:r>
              <a:rPr lang="en-US" sz="1600" b="1" dirty="0" smtClean="0">
                <a:solidFill>
                  <a:srgbClr val="002060"/>
                </a:solidFill>
              </a:rPr>
              <a:t>15 </a:t>
            </a:r>
            <a:r>
              <a:rPr lang="en-US" sz="1600" b="1" dirty="0" smtClean="0">
                <a:solidFill>
                  <a:srgbClr val="002060"/>
                </a:solidFill>
              </a:rPr>
              <a:t>planner</a:t>
            </a:r>
            <a:endParaRPr lang="en-US" sz="1600" b="1" dirty="0" smtClean="0">
              <a:solidFill>
                <a:srgbClr val="00206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549652" y="2913236"/>
            <a:ext cx="7620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6625852" y="2913236"/>
            <a:ext cx="609600" cy="533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78252" y="3141836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b="1" dirty="0" smtClean="0"/>
              <a:t>11</a:t>
            </a:r>
            <a:endParaRPr lang="en-US" sz="1100" b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752110" y="3200400"/>
            <a:ext cx="410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BV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6737342" y="3352800"/>
            <a:ext cx="402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Use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8254994">
            <a:off x="6418945" y="303205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Share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3637297">
            <a:off x="6862356" y="3039959"/>
            <a:ext cx="659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Sponsor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" y="3247929"/>
            <a:ext cx="1767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Program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Starts at 1</a:t>
            </a:r>
            <a:r>
              <a:rPr lang="en-US" b="1" baseline="30000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&amp; ends at 30</a:t>
            </a:r>
            <a:r>
              <a:rPr lang="en-US" b="1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of every month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6800" y="8382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Set the </a:t>
            </a:r>
            <a:r>
              <a:rPr lang="en-US" sz="2800" b="1" dirty="0" smtClean="0"/>
              <a:t>Trend</a:t>
            </a:r>
            <a:r>
              <a:rPr lang="en-US" sz="2800" dirty="0" smtClean="0"/>
              <a:t> of doing 4cc Active </a:t>
            </a:r>
          </a:p>
          <a:p>
            <a:pPr algn="ctr"/>
            <a:r>
              <a:rPr lang="en-US" sz="2800" dirty="0" smtClean="0"/>
              <a:t>business every month and duplicate it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Focus on Meetings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334000" cy="54864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Promote meetings as the most important function of your life</a:t>
            </a:r>
            <a:endParaRPr lang="en-US" sz="2600" b="1" i="1" dirty="0" smtClean="0"/>
          </a:p>
          <a:p>
            <a:r>
              <a:rPr lang="en-US" sz="2600" dirty="0" smtClean="0"/>
              <a:t>Learn to book a meeting from a meeting</a:t>
            </a:r>
            <a:endParaRPr lang="en-US" sz="2600" u="sng" dirty="0" smtClean="0"/>
          </a:p>
          <a:p>
            <a:r>
              <a:rPr lang="en-US" sz="2600" dirty="0" smtClean="0"/>
              <a:t>Personal Home meeting is the life blood of this business. </a:t>
            </a:r>
          </a:p>
          <a:p>
            <a:r>
              <a:rPr lang="en-US" sz="2600" dirty="0" smtClean="0"/>
              <a:t>Use meetings to teach your group.</a:t>
            </a:r>
          </a:p>
          <a:p>
            <a:r>
              <a:rPr lang="en-US" sz="2600" dirty="0" smtClean="0"/>
              <a:t>More and more ‘</a:t>
            </a:r>
            <a:r>
              <a:rPr lang="en-US" sz="2600" b="1" dirty="0" smtClean="0"/>
              <a:t>one-on-one</a:t>
            </a:r>
            <a:r>
              <a:rPr lang="en-US" sz="2600" dirty="0" smtClean="0"/>
              <a:t>’ will feed your Home meetings. More and more </a:t>
            </a:r>
            <a:r>
              <a:rPr lang="en-US" sz="2600" b="1" dirty="0" smtClean="0"/>
              <a:t>Home meetings </a:t>
            </a:r>
            <a:r>
              <a:rPr lang="en-US" sz="2600" dirty="0" smtClean="0"/>
              <a:t>will feed your Weekly meeting &amp; </a:t>
            </a:r>
            <a:r>
              <a:rPr lang="en-US" sz="2600" u="sng" dirty="0" smtClean="0"/>
              <a:t>monthly seminars</a:t>
            </a:r>
          </a:p>
          <a:p>
            <a:r>
              <a:rPr lang="en-US" sz="2600" dirty="0" smtClean="0"/>
              <a:t>Count your group size sitting right in a meeting</a:t>
            </a:r>
          </a:p>
          <a:p>
            <a:endParaRPr lang="en-US" sz="2600" u="sng" dirty="0" smtClean="0"/>
          </a:p>
          <a:p>
            <a:endParaRPr lang="en-US" sz="2600" u="sng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l="54000" t="7339" r="3000" b="22936"/>
          <a:stretch>
            <a:fillRect/>
          </a:stretch>
        </p:blipFill>
        <p:spPr bwMode="auto">
          <a:xfrm>
            <a:off x="5562600" y="1219200"/>
            <a:ext cx="3449053" cy="1524000"/>
          </a:xfrm>
          <a:prstGeom prst="rect">
            <a:avLst/>
          </a:prstGeom>
          <a:noFill/>
        </p:spPr>
      </p:pic>
      <p:pic>
        <p:nvPicPr>
          <p:cNvPr id="10244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930436"/>
            <a:ext cx="3352800" cy="1968473"/>
          </a:xfrm>
          <a:prstGeom prst="rect">
            <a:avLst/>
          </a:prstGeom>
          <a:noFill/>
        </p:spPr>
      </p:pic>
      <p:sp>
        <p:nvSpPr>
          <p:cNvPr id="10246" name="AutoShape 6" descr="Image result for semin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8" name="AutoShape 8" descr="Image result for semin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50" name="Picture 10" descr="See the sourc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1189" y="5181600"/>
            <a:ext cx="3376611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6181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Be a best version of yourself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365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000" dirty="0" smtClean="0">
                <a:solidFill>
                  <a:srgbClr val="002060"/>
                </a:solidFill>
              </a:rPr>
              <a:t>No body can make more money beyond some one’s personality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000" dirty="0" smtClean="0">
                <a:solidFill>
                  <a:srgbClr val="002060"/>
                </a:solidFill>
              </a:rPr>
              <a:t>Your job is to build people and people will build the business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000" dirty="0" smtClean="0">
                <a:solidFill>
                  <a:srgbClr val="002060"/>
                </a:solidFill>
              </a:rPr>
              <a:t>Be a magnet so that people will get attracted towards you.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000" dirty="0" smtClean="0">
                <a:solidFill>
                  <a:srgbClr val="002060"/>
                </a:solidFill>
              </a:rPr>
              <a:t>Develop CORE qualities of a Leader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000" dirty="0" smtClean="0">
                <a:solidFill>
                  <a:srgbClr val="002060"/>
                </a:solidFill>
              </a:rPr>
              <a:t>Remember people do not join the company they join with you.</a:t>
            </a:r>
          </a:p>
        </p:txBody>
      </p:sp>
      <p:pic>
        <p:nvPicPr>
          <p:cNvPr id="4608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066800"/>
            <a:ext cx="2867025" cy="5095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5675293"/>
            <a:ext cx="2819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Is Your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Personality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stopping you from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SUCCESS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57492" y="1600200"/>
            <a:ext cx="1962708" cy="381000"/>
          </a:xfrm>
          <a:prstGeom prst="roundRect">
            <a:avLst>
              <a:gd name="adj" fmla="val 4775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Listening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257492" y="2209800"/>
            <a:ext cx="1962708" cy="381000"/>
          </a:xfrm>
          <a:prstGeom prst="roundRect">
            <a:avLst>
              <a:gd name="adj" fmla="val 4775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Smile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259703" y="2819400"/>
            <a:ext cx="1960498" cy="381000"/>
          </a:xfrm>
          <a:prstGeom prst="roundRect">
            <a:avLst>
              <a:gd name="adj" fmla="val 4775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Communication 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239000" y="3429000"/>
            <a:ext cx="2057400" cy="381000"/>
          </a:xfrm>
          <a:prstGeom prst="roundRect">
            <a:avLst>
              <a:gd name="adj" fmla="val 4775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Positive Attitude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257492" y="4038600"/>
            <a:ext cx="1962708" cy="381000"/>
          </a:xfrm>
          <a:prstGeom prst="roundRect">
            <a:avLst>
              <a:gd name="adj" fmla="val 4775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Dress Code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Take Responsibility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5638800" cy="5211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are the creator of your own destiny</a:t>
            </a:r>
          </a:p>
          <a:p>
            <a:r>
              <a:rPr lang="en-US" dirty="0" smtClean="0"/>
              <a:t>No body is responsible for your success.</a:t>
            </a:r>
          </a:p>
          <a:p>
            <a:r>
              <a:rPr lang="en-US" dirty="0" smtClean="0"/>
              <a:t>Neither your up line nor your company is responsible for your success in </a:t>
            </a:r>
            <a:r>
              <a:rPr lang="en-US" dirty="0" err="1" smtClean="0"/>
              <a:t>flp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Remember, it is your business,</a:t>
            </a:r>
          </a:p>
          <a:p>
            <a:r>
              <a:rPr lang="en-US" dirty="0" smtClean="0"/>
              <a:t>you need to </a:t>
            </a:r>
            <a:r>
              <a:rPr lang="en-US" b="1" dirty="0" smtClean="0"/>
              <a:t>take charge of your business </a:t>
            </a:r>
            <a:r>
              <a:rPr lang="en-US" dirty="0" smtClean="0"/>
              <a:t>like showing plan, conducting home meeting, Product knowledge  and Marketing plan  as soon as possible.</a:t>
            </a:r>
            <a:endParaRPr lang="en-US" dirty="0"/>
          </a:p>
        </p:txBody>
      </p:sp>
      <p:pic>
        <p:nvPicPr>
          <p:cNvPr id="25602" name="Picture 2" descr="Image result for take responsi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505200" cy="2738438"/>
          </a:xfrm>
          <a:prstGeom prst="rect">
            <a:avLst/>
          </a:prstGeom>
          <a:noFill/>
        </p:spPr>
      </p:pic>
      <p:sp>
        <p:nvSpPr>
          <p:cNvPr id="25604" name="AutoShape 4" descr="Image result for take responsibi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Image result for take responsibi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2" name="Picture 1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343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2060"/>
                </a:solidFill>
              </a:rPr>
              <a:t>A Few statutory Laws</a:t>
            </a:r>
            <a:br>
              <a:rPr lang="en-US" sz="3100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The Five agreements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No-1 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Arial" charset="0"/>
              </a:rPr>
              <a:t>Let GO the 9 in 10 who won’t buy / join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No-2   Do not sound like a sales man, Sound like an advisor</a:t>
            </a:r>
          </a:p>
          <a:p>
            <a:pPr>
              <a:buNone/>
            </a:pPr>
            <a:r>
              <a:rPr lang="en-US" sz="2400" dirty="0" smtClean="0"/>
              <a:t>No-3   Get rid of following terms: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No-4   Connect with the Hot buttons: Use words and parses that attracts your prospect. And again connect to your prospect’s hot button by giving solution oriented approach by finding customer’s </a:t>
            </a:r>
            <a:r>
              <a:rPr lang="en-US" sz="2400" b="1" dirty="0" smtClean="0"/>
              <a:t>NEED</a:t>
            </a:r>
          </a:p>
          <a:p>
            <a:pPr>
              <a:buNone/>
            </a:pPr>
            <a:r>
              <a:rPr lang="en-US" sz="2400" dirty="0" smtClean="0"/>
              <a:t>No-5   Do it over &amp; over &amp;  over &amp;  over &amp; over again…&amp; again….</a:t>
            </a:r>
          </a:p>
          <a:p>
            <a:pPr>
              <a:buNone/>
              <a:defRPr/>
            </a:pPr>
            <a:r>
              <a:rPr lang="en-US" sz="2400" dirty="0" smtClean="0">
                <a:latin typeface="Verdana" pitchFamily="34" charset="0"/>
              </a:rPr>
              <a:t>     </a:t>
            </a:r>
          </a:p>
          <a:p>
            <a:pPr>
              <a:buNone/>
              <a:defRPr/>
            </a:pPr>
            <a:endParaRPr lang="en-US" sz="2400" dirty="0" smtClean="0">
              <a:latin typeface="Verdana" pitchFamily="34" charset="0"/>
            </a:endParaRPr>
          </a:p>
          <a:p>
            <a:pPr>
              <a:buNone/>
              <a:defRPr/>
            </a:pPr>
            <a:endParaRPr lang="en-US" sz="2400" dirty="0" smtClean="0">
              <a:latin typeface="Verdana" pitchFamily="34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648200" y="2528768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Verdana" pitchFamily="34" charset="0"/>
              </a:rPr>
              <a:t>Client/Customer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Verdana" pitchFamily="34" charset="0"/>
              </a:rPr>
              <a:t>Remedy/Alternative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Verdana" pitchFamily="34" charset="0"/>
              </a:rPr>
              <a:t>Herbal Supplements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Verdana" pitchFamily="34" charset="0"/>
              </a:rPr>
              <a:t>Food Supplements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Verdana" pitchFamily="34" charset="0"/>
              </a:rPr>
              <a:t>Solution/Remedy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559784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Verdana" pitchFamily="34" charset="0"/>
              </a:rPr>
              <a:t>Patients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Verdana" pitchFamily="34" charset="0"/>
              </a:rPr>
              <a:t>Medicines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Verdana" pitchFamily="34" charset="0"/>
              </a:rPr>
              <a:t>Herbal Medicines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Verdana" pitchFamily="34" charset="0"/>
              </a:rPr>
              <a:t>Natural Medicines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latin typeface="Verdana" pitchFamily="34" charset="0"/>
              </a:rPr>
              <a:t>Cure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2788385"/>
            <a:ext cx="1219200" cy="12191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524000" y="2788385"/>
            <a:ext cx="121920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05400" y="3474184"/>
            <a:ext cx="533400" cy="457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524500" y="2826484"/>
            <a:ext cx="1219200" cy="990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86000" y="-838200"/>
            <a:ext cx="4572000" cy="14957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ctr">
              <a:lnSpc>
                <a:spcPct val="80000"/>
              </a:lnSpc>
              <a:defRPr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cs typeface="Arial" charset="0"/>
              </a:rPr>
              <a:t>Let GO the 9 in 10 who won’t buy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cs typeface="Arial" charset="0"/>
              </a:rPr>
              <a:t>.</a:t>
            </a:r>
          </a:p>
          <a:p>
            <a:pPr marL="609600" indent="-609600" algn="ctr">
              <a:lnSpc>
                <a:spcPct val="80000"/>
              </a:lnSpc>
              <a:defRPr/>
            </a:pPr>
            <a:endParaRPr lang="en-US" sz="2400" i="1" dirty="0" smtClean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  <a:p>
            <a:pPr marL="609600" indent="-609600" algn="ctr">
              <a:lnSpc>
                <a:spcPct val="80000"/>
              </a:lnSpc>
              <a:defRPr/>
            </a:pPr>
            <a:endParaRPr lang="en-US" sz="2400" i="1" dirty="0" smtClean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  <a:p>
            <a:pPr marL="609600" indent="-609600" algn="ctr">
              <a:lnSpc>
                <a:spcPct val="80000"/>
              </a:lnSpc>
              <a:defRPr/>
            </a:pPr>
            <a:endParaRPr lang="en-US" sz="2400" i="1" dirty="0" smtClean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60960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Five Rules to success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5562600" y="838201"/>
            <a:ext cx="34290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/>
              <a:t>1. Understanding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u="sng" dirty="0" smtClean="0"/>
          </a:p>
        </p:txBody>
      </p:sp>
      <p:sp>
        <p:nvSpPr>
          <p:cNvPr id="4" name="Oval 3"/>
          <p:cNvSpPr/>
          <p:nvPr/>
        </p:nvSpPr>
        <p:spPr>
          <a:xfrm>
            <a:off x="3200400" y="2107910"/>
            <a:ext cx="2438400" cy="21592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cript MT Bold" pitchFamily="66" charset="0"/>
              </a:rPr>
              <a:t>Burning Desire</a:t>
            </a:r>
            <a:endParaRPr lang="en-US" sz="2800" dirty="0">
              <a:latin typeface="Script MT Bold" pitchFamily="66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1364619">
            <a:off x="4648200" y="1859679"/>
            <a:ext cx="978408" cy="484632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Ri;e-1</a:t>
            </a:r>
            <a:endParaRPr lang="en-US" dirty="0"/>
          </a:p>
        </p:txBody>
      </p:sp>
      <p:sp>
        <p:nvSpPr>
          <p:cNvPr id="9" name="Striped Right Arrow 8"/>
          <p:cNvSpPr/>
          <p:nvPr/>
        </p:nvSpPr>
        <p:spPr>
          <a:xfrm rot="5794154">
            <a:off x="5293888" y="3176450"/>
            <a:ext cx="978408" cy="484632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Ri;e-2</a:t>
            </a:r>
            <a:endParaRPr lang="en-US" dirty="0"/>
          </a:p>
        </p:txBody>
      </p:sp>
      <p:sp>
        <p:nvSpPr>
          <p:cNvPr id="10" name="Striped Right Arrow 9"/>
          <p:cNvSpPr/>
          <p:nvPr/>
        </p:nvSpPr>
        <p:spPr>
          <a:xfrm rot="10593930">
            <a:off x="3992963" y="4219872"/>
            <a:ext cx="978408" cy="484632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Rule-3</a:t>
            </a:r>
            <a:endParaRPr lang="en-US" dirty="0"/>
          </a:p>
        </p:txBody>
      </p:sp>
      <p:sp>
        <p:nvSpPr>
          <p:cNvPr id="12" name="Striped Right Arrow 11"/>
          <p:cNvSpPr/>
          <p:nvPr/>
        </p:nvSpPr>
        <p:spPr>
          <a:xfrm rot="19117400">
            <a:off x="3041930" y="1995687"/>
            <a:ext cx="978408" cy="484632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Ri;e-5</a:t>
            </a:r>
            <a:endParaRPr lang="en-US" dirty="0"/>
          </a:p>
        </p:txBody>
      </p:sp>
      <p:sp>
        <p:nvSpPr>
          <p:cNvPr id="13" name="Striped Right Arrow 12"/>
          <p:cNvSpPr/>
          <p:nvPr/>
        </p:nvSpPr>
        <p:spPr>
          <a:xfrm rot="14328451">
            <a:off x="2638447" y="3425864"/>
            <a:ext cx="978408" cy="484632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Ri;e-4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 flipH="1">
            <a:off x="6096000" y="3200400"/>
            <a:ext cx="1295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u="sng" dirty="0" smtClean="0"/>
              <a:t>2. Belief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3505200"/>
            <a:ext cx="2743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 Network Marketing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Products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</a:t>
            </a:r>
            <a:r>
              <a:rPr lang="en-US" dirty="0" smtClean="0"/>
              <a:t>Company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Yourself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Become the product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flipH="1">
            <a:off x="3429000" y="4648201"/>
            <a:ext cx="2362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u="sng" dirty="0" smtClean="0"/>
              <a:t>3. </a:t>
            </a:r>
            <a:r>
              <a:rPr lang="en-US" sz="2400" b="1" u="sng" dirty="0" err="1" smtClean="0"/>
              <a:t>Committment</a:t>
            </a:r>
            <a:endParaRPr lang="en-US" sz="2400" b="1" u="sng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5027474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 Use 4 gel per family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Time: 7/8 hours per week for One 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Attend every thing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Your group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 Your Family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Do the right thing then doing it right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3643967"/>
            <a:ext cx="3505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4. Massive Action Plan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15+ Plan show per month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Sponsoring every month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Retailing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Teaching others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Leadership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Do not </a:t>
            </a:r>
            <a:r>
              <a:rPr lang="en-US" dirty="0" err="1" smtClean="0"/>
              <a:t>neglate</a:t>
            </a:r>
            <a:r>
              <a:rPr lang="en-US" dirty="0" smtClean="0"/>
              <a:t> the one you have sponsored Always help and Nurture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</a:t>
            </a:r>
            <a:r>
              <a:rPr lang="en-US" sz="2000" b="1" dirty="0" smtClean="0">
                <a:solidFill>
                  <a:srgbClr val="C00000"/>
                </a:solidFill>
              </a:rPr>
              <a:t>Make them  better then U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838200"/>
            <a:ext cx="3352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5. </a:t>
            </a:r>
            <a:r>
              <a:rPr lang="en-US" sz="2400" b="1" u="sng" dirty="0" err="1" smtClean="0"/>
              <a:t>Analyse</a:t>
            </a:r>
            <a:r>
              <a:rPr lang="en-US" sz="2400" b="1" u="sng" dirty="0" smtClean="0"/>
              <a:t> the Results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Review your progress daily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Counsel weekly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each action will product      result  </a:t>
            </a:r>
            <a:r>
              <a:rPr lang="en-US" sz="2400" b="1" dirty="0" smtClean="0"/>
              <a:t>Y </a:t>
            </a:r>
            <a:r>
              <a:rPr lang="en-US" sz="2000" dirty="0" smtClean="0"/>
              <a:t>or </a:t>
            </a:r>
            <a:r>
              <a:rPr lang="en-US" sz="2400" b="1" dirty="0" smtClean="0"/>
              <a:t>N</a:t>
            </a:r>
            <a:r>
              <a:rPr lang="en-US" sz="2000" dirty="0" smtClean="0"/>
              <a:t> both </a:t>
            </a:r>
            <a:r>
              <a:rPr lang="en-US" sz="2000" dirty="0" err="1" smtClean="0"/>
              <a:t>resu</a:t>
            </a:r>
            <a:r>
              <a:rPr lang="en-US" sz="2000" dirty="0" smtClean="0"/>
              <a:t>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Both are good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</a:rPr>
              <a:t>Analyse</a:t>
            </a:r>
            <a:r>
              <a:rPr lang="en-US" sz="2000" b="1" dirty="0" smtClean="0">
                <a:solidFill>
                  <a:srgbClr val="FF0000"/>
                </a:solidFill>
              </a:rPr>
              <a:t> them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38800" y="1219200"/>
            <a:ext cx="38862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Company policy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How to be successful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   WWW.fbosite.foreverliving.com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err="1" smtClean="0"/>
              <a:t>Myforeverlivingapp</a:t>
            </a:r>
            <a:r>
              <a:rPr lang="en-US" dirty="0" smtClean="0"/>
              <a:t>, </a:t>
            </a:r>
            <a:r>
              <a:rPr lang="en-US" dirty="0" err="1" smtClean="0"/>
              <a:t>aloestore.in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   Become a sponge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86200"/>
            <a:ext cx="1219199" cy="1528689"/>
          </a:xfrm>
          <a:prstGeom prst="rect">
            <a:avLst/>
          </a:prstGeom>
          <a:noFill/>
        </p:spPr>
      </p:pic>
      <p:pic>
        <p:nvPicPr>
          <p:cNvPr id="11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 l="29703" r="35903"/>
          <a:stretch>
            <a:fillRect/>
          </a:stretch>
        </p:blipFill>
        <p:spPr bwMode="auto">
          <a:xfrm>
            <a:off x="6434668" y="3048000"/>
            <a:ext cx="1490132" cy="2438400"/>
          </a:xfrm>
          <a:prstGeom prst="rect">
            <a:avLst/>
          </a:prstGeom>
          <a:noFill/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28600" y="4495800"/>
            <a:ext cx="1181991" cy="67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114409" y="4495800"/>
            <a:ext cx="1105791" cy="673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After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981200" y="5975668"/>
            <a:ext cx="838750" cy="348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rush Script MT" pitchFamily="66" charset="0"/>
              </a:rPr>
              <a:t>With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Brush Script MT" pitchFamily="66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8476" y="5562600"/>
            <a:ext cx="1296924" cy="73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2057400" y="6248400"/>
            <a:ext cx="533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inners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ystem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uccess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See the source image"/>
          <p:cNvPicPr>
            <a:picLocks noChangeAspect="1" noChangeArrowheads="1"/>
          </p:cNvPicPr>
          <p:nvPr/>
        </p:nvPicPr>
        <p:blipFill>
          <a:blip r:embed="rId5" cstate="print"/>
          <a:srcRect l="19034" r="8637"/>
          <a:stretch>
            <a:fillRect/>
          </a:stretch>
        </p:blipFill>
        <p:spPr bwMode="auto">
          <a:xfrm>
            <a:off x="5943600" y="457200"/>
            <a:ext cx="2362200" cy="2362407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133600" y="304800"/>
            <a:ext cx="3733800" cy="23622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It is not about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what you get from this business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about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you become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with the process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Road to Success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48768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people will say no to this business. Treat 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C00000"/>
                </a:solidFill>
              </a:rPr>
              <a:t>“No = Next One”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View Your FLP Business as a Long Term Proposition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See That Your Business Will Grow Through: </a:t>
            </a:r>
          </a:p>
          <a:p>
            <a:pPr lvl="2" eaLnBrk="0" hangingPunct="0"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Careful Planning</a:t>
            </a:r>
          </a:p>
          <a:p>
            <a:pPr lvl="2"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Goal Setting</a:t>
            </a:r>
          </a:p>
          <a:p>
            <a:pPr lvl="2"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Breaking Tasks into Manageable Steps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9" descr="C:\Users\User\Desktop\72551793-to-success-through-failures-creative-concept-pencil-lad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2514600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Do not work without setting goal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need to remember two things in network marketing business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Goal setting </a:t>
            </a:r>
            <a:r>
              <a:rPr lang="en-US" dirty="0" smtClean="0"/>
              <a:t>on the first day of the month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Closing: </a:t>
            </a:r>
            <a:r>
              <a:rPr lang="en-US" dirty="0" smtClean="0"/>
              <a:t>You must chase for your goals till the last hour of the month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3946" y="3849469"/>
            <a:ext cx="8340488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</a:rPr>
              <a:t>Rules: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Goal should not be too big. It must be achievable.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Must have a Working plan to go for it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Goals must be written &amp; should be in front of your eyes always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Goals must have a dead line to follow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It must be associated with a strong reason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Goal should be reviewed with you active and growing up line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dreams  Must be real &amp; must be Bigger then your fears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46482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Build it once</a:t>
            </a:r>
          </a:p>
          <a:p>
            <a:pPr algn="ctr">
              <a:buNone/>
            </a:pPr>
            <a:r>
              <a:rPr lang="en-US" sz="3600" b="1" dirty="0" smtClean="0"/>
              <a:t>Build it Right</a:t>
            </a:r>
          </a:p>
          <a:p>
            <a:pPr algn="ctr">
              <a:buNone/>
            </a:pPr>
            <a:r>
              <a:rPr lang="en-US" sz="3600" b="1" dirty="0" smtClean="0"/>
              <a:t>Build it Big</a:t>
            </a:r>
          </a:p>
          <a:p>
            <a:pPr algn="ctr">
              <a:buNone/>
            </a:pPr>
            <a:r>
              <a:rPr lang="en-US" sz="3600" b="1" dirty="0" smtClean="0"/>
              <a:t>Build it to retire </a:t>
            </a:r>
          </a:p>
          <a:p>
            <a:pPr algn="ctr">
              <a:buNone/>
            </a:pPr>
            <a:r>
              <a:rPr lang="en-US" sz="3600" b="1" dirty="0" smtClean="0"/>
              <a:t>   young, Rich and worry free</a:t>
            </a:r>
          </a:p>
          <a:p>
            <a:pPr algn="ctr"/>
            <a:endParaRPr lang="en-US" sz="4000" b="1" dirty="0" smtClean="0"/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81200"/>
            <a:ext cx="2819401" cy="350315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23863" y="5715000"/>
            <a:ext cx="3224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after joining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686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l="30366" t="-2179" r="12042"/>
          <a:stretch>
            <a:fillRect/>
          </a:stretch>
        </p:blipFill>
        <p:spPr bwMode="auto">
          <a:xfrm>
            <a:off x="13320" y="1524000"/>
            <a:ext cx="4330080" cy="396240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0" y="1570037"/>
            <a:ext cx="487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only thing you need to do just after joining is </a:t>
            </a:r>
          </a:p>
          <a:p>
            <a:pPr>
              <a:buNone/>
            </a:pPr>
            <a:r>
              <a:rPr lang="en-US" sz="2600" b="1" dirty="0" smtClean="0"/>
              <a:t>	</a:t>
            </a:r>
            <a:r>
              <a:rPr lang="en-US" sz="2600" b="1" u="sng" dirty="0" smtClean="0"/>
              <a:t>do nothing </a:t>
            </a:r>
            <a:r>
              <a:rPr lang="en-US" sz="2200" b="1" u="sng" dirty="0" smtClean="0"/>
              <a:t>for</a:t>
            </a:r>
            <a:r>
              <a:rPr lang="en-US" sz="2200" u="sng" dirty="0" smtClean="0"/>
              <a:t> </a:t>
            </a:r>
            <a:r>
              <a:rPr lang="en-US" sz="2600" b="1" u="sng" dirty="0" smtClean="0"/>
              <a:t>next seven days</a:t>
            </a:r>
            <a:endParaRPr lang="en-US" sz="2400" b="1" u="sng" dirty="0" smtClean="0"/>
          </a:p>
          <a:p>
            <a:r>
              <a:rPr lang="en-US" sz="2400" dirty="0" smtClean="0"/>
              <a:t>Do not go out and start speaking to people about the product and business opportunity</a:t>
            </a:r>
          </a:p>
          <a:p>
            <a:r>
              <a:rPr lang="en-US" sz="2400" dirty="0" smtClean="0"/>
              <a:t>For your survival you need to be in</a:t>
            </a:r>
          </a:p>
          <a:p>
            <a:pPr>
              <a:buNone/>
            </a:pPr>
            <a:r>
              <a:rPr lang="en-US" sz="2400" dirty="0" smtClean="0"/>
              <a:t>	 “</a:t>
            </a:r>
            <a:r>
              <a:rPr lang="en-US" sz="2400" b="1" i="1" u="sng" dirty="0" smtClean="0">
                <a:solidFill>
                  <a:srgbClr val="FF0000"/>
                </a:solidFill>
              </a:rPr>
              <a:t>Intensive Care with </a:t>
            </a:r>
            <a:r>
              <a:rPr lang="en-US" sz="2400" b="1" i="1" u="sng" dirty="0" err="1" smtClean="0">
                <a:solidFill>
                  <a:srgbClr val="FF0000"/>
                </a:solidFill>
              </a:rPr>
              <a:t>Upline</a:t>
            </a:r>
            <a:r>
              <a:rPr lang="en-US" sz="2400" dirty="0" smtClean="0"/>
              <a:t>”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(ICU)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Start it </a:t>
            </a:r>
            <a:r>
              <a:rPr lang="en-US" b="1" u="sng" dirty="0" smtClean="0"/>
              <a:t>Part Time </a:t>
            </a:r>
            <a:r>
              <a:rPr lang="en-US" b="1" dirty="0" smtClean="0">
                <a:solidFill>
                  <a:srgbClr val="C00000"/>
                </a:solidFill>
              </a:rPr>
              <a:t>then you may make it </a:t>
            </a:r>
            <a:r>
              <a:rPr lang="en-US" b="1" u="sng" dirty="0" smtClean="0">
                <a:solidFill>
                  <a:srgbClr val="C00000"/>
                </a:solidFill>
              </a:rPr>
              <a:t>Full Time </a:t>
            </a:r>
            <a:r>
              <a:rPr lang="en-US" b="1" dirty="0" smtClean="0">
                <a:solidFill>
                  <a:srgbClr val="C00000"/>
                </a:solidFill>
              </a:rPr>
              <a:t>with up line counsel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441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Part time good</a:t>
            </a:r>
          </a:p>
          <a:p>
            <a:r>
              <a:rPr lang="en-US" dirty="0" smtClean="0"/>
              <a:t>Full time Best</a:t>
            </a:r>
          </a:p>
          <a:p>
            <a:r>
              <a:rPr lang="en-US" dirty="0" smtClean="0"/>
              <a:t>But Spare time is worst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It is very important </a:t>
            </a:r>
          </a:p>
          <a:p>
            <a:pPr algn="ctr">
              <a:buNone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to learn to peruse this business </a:t>
            </a:r>
          </a:p>
          <a:p>
            <a:pPr algn="ctr"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without disturbing</a:t>
            </a:r>
          </a:p>
          <a:p>
            <a:pPr algn="ctr">
              <a:buNone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what are you currently doing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t="27027" b="18750"/>
          <a:stretch>
            <a:fillRect/>
          </a:stretch>
        </p:blipFill>
        <p:spPr bwMode="auto">
          <a:xfrm>
            <a:off x="5410200" y="2133600"/>
            <a:ext cx="3419268" cy="3708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Take a Strong Decision</a:t>
            </a:r>
            <a:br>
              <a:rPr lang="en-US" sz="4900" b="1" dirty="0" smtClean="0"/>
            </a:br>
            <a:r>
              <a:rPr lang="en-US" sz="4000" b="1" dirty="0" smtClean="0">
                <a:solidFill>
                  <a:srgbClr val="C00000"/>
                </a:solidFill>
              </a:rPr>
              <a:t>Think  this as Multi </a:t>
            </a:r>
            <a:r>
              <a:rPr lang="en-US" sz="4000" b="1" dirty="0" err="1" smtClean="0">
                <a:solidFill>
                  <a:srgbClr val="C00000"/>
                </a:solidFill>
              </a:rPr>
              <a:t>crore</a:t>
            </a:r>
            <a:r>
              <a:rPr lang="en-US" sz="4000" b="1" dirty="0" smtClean="0">
                <a:solidFill>
                  <a:srgbClr val="C00000"/>
                </a:solidFill>
              </a:rPr>
              <a:t> investment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pic>
        <p:nvPicPr>
          <p:cNvPr id="32770" name="Picture 2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572000" cy="1943101"/>
          </a:xfrm>
          <a:prstGeom prst="rect">
            <a:avLst/>
          </a:prstGeom>
          <a:noFill/>
        </p:spPr>
      </p:pic>
      <p:pic>
        <p:nvPicPr>
          <p:cNvPr id="13" name="Picture 2" descr="https://thumbs.dreamstime.com/z/man-think-house-car-vacation-sea-male-character-dream-wealth-flat-vector-illustration-businessman-thinking-183751428.jpg"/>
          <p:cNvPicPr>
            <a:picLocks noChangeAspect="1" noChangeArrowheads="1"/>
          </p:cNvPicPr>
          <p:nvPr/>
        </p:nvPicPr>
        <p:blipFill>
          <a:blip r:embed="rId4" cstate="print"/>
          <a:srcRect l="6481" t="2448" r="5556" b="10632"/>
          <a:stretch>
            <a:fillRect/>
          </a:stretch>
        </p:blipFill>
        <p:spPr bwMode="auto">
          <a:xfrm>
            <a:off x="228600" y="3200400"/>
            <a:ext cx="3661172" cy="3124200"/>
          </a:xfrm>
          <a:prstGeom prst="rect">
            <a:avLst/>
          </a:prstGeom>
          <a:noFill/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191000" y="1447800"/>
            <a:ext cx="4572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Your dreams/reason/Why is 90% then how to build it is 10%. Your burning desire acts as fuel at the time of doubt and challenges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Your goals are dreams with a date on 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Understand the Power of written dreams, Visualization &amp; Power of Spoken words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Keep your dreams in front of your eye always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Do it as if your life depend on 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180" y="6400800"/>
            <a:ext cx="30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Do not Afraid of big dream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It starts with your Believe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213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Believe the </a:t>
            </a:r>
            <a:r>
              <a:rPr lang="en-US" sz="2400" dirty="0" smtClean="0"/>
              <a:t>company, and its marketing plan</a:t>
            </a:r>
            <a:endParaRPr lang="en-US" sz="2400" dirty="0" smtClean="0"/>
          </a:p>
          <a:p>
            <a:r>
              <a:rPr lang="en-US" sz="2400" dirty="0" smtClean="0"/>
              <a:t>Believe Your Up line</a:t>
            </a:r>
          </a:p>
          <a:p>
            <a:r>
              <a:rPr lang="en-US" sz="2400" dirty="0" smtClean="0"/>
              <a:t>Believe in the System</a:t>
            </a:r>
          </a:p>
          <a:p>
            <a:r>
              <a:rPr lang="en-US" sz="2400" dirty="0" smtClean="0"/>
              <a:t>Believe in yourself that you can do it</a:t>
            </a:r>
          </a:p>
          <a:p>
            <a:endParaRPr lang="en-US" sz="2400" dirty="0"/>
          </a:p>
        </p:txBody>
      </p:sp>
      <p:pic>
        <p:nvPicPr>
          <p:cNvPr id="17412" name="Picture 4" descr="Believe in yourself to kick start your sporting career"/>
          <p:cNvPicPr>
            <a:picLocks noChangeAspect="1" noChangeArrowheads="1"/>
          </p:cNvPicPr>
          <p:nvPr/>
        </p:nvPicPr>
        <p:blipFill>
          <a:blip r:embed="rId2" cstate="print"/>
          <a:srcRect t="18215"/>
          <a:stretch>
            <a:fillRect/>
          </a:stretch>
        </p:blipFill>
        <p:spPr bwMode="auto">
          <a:xfrm>
            <a:off x="1892227" y="3276601"/>
            <a:ext cx="5727773" cy="24383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38288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BELIEVE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   BEGIN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      BECOME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91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Remember, You are the company, Your prospect will join you by seeing your believe, trust  with the company and with the system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44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Know the </a:t>
            </a:r>
            <a:r>
              <a:rPr lang="en-US" b="1" dirty="0" smtClean="0">
                <a:solidFill>
                  <a:srgbClr val="C00000"/>
                </a:solidFill>
              </a:rPr>
              <a:t>Company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4267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Before joining in any network marketing company you must analyze three things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company  must have crossed at least 15 years in the industry,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You must know the products quality, Need of the hour and repeat purchase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Must analyze its marketing plan. The distribution transparency. Equal opportunity to every one</a:t>
            </a:r>
            <a:endParaRPr lang="en-US" sz="2800" dirty="0"/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27298"/>
            <a:ext cx="5791200" cy="3025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Know your Products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19600"/>
            <a:ext cx="8763000" cy="213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Here products are the by product. The real product is </a:t>
            </a:r>
            <a:r>
              <a:rPr lang="en-US" sz="2400" b="1" dirty="0" smtClean="0"/>
              <a:t>Opportunity</a:t>
            </a:r>
            <a:r>
              <a:rPr lang="en-US" sz="2400" dirty="0" smtClean="0"/>
              <a:t> where you are going to </a:t>
            </a:r>
            <a:r>
              <a:rPr lang="en-US" sz="2400" b="1" dirty="0" smtClean="0"/>
              <a:t>sell FREEDOM</a:t>
            </a:r>
            <a:r>
              <a:rPr lang="en-US" sz="2400" dirty="0" smtClean="0"/>
              <a:t>. We are selling Financial freedom and Time freedom. </a:t>
            </a:r>
          </a:p>
          <a:p>
            <a:r>
              <a:rPr lang="en-US" sz="2400" dirty="0" smtClean="0"/>
              <a:t>However</a:t>
            </a:r>
            <a:r>
              <a:rPr lang="en-US" sz="2400" dirty="0" smtClean="0"/>
              <a:t>, </a:t>
            </a:r>
            <a:r>
              <a:rPr lang="en-US" sz="2400" dirty="0" smtClean="0"/>
              <a:t>products plays an important role in building our </a:t>
            </a:r>
            <a:r>
              <a:rPr lang="en-US" sz="2400" dirty="0" smtClean="0"/>
              <a:t>business</a:t>
            </a:r>
            <a:endParaRPr lang="en-US" sz="2400" dirty="0" smtClean="0"/>
          </a:p>
          <a:p>
            <a:r>
              <a:rPr lang="en-US" sz="2400" dirty="0" smtClean="0"/>
              <a:t>Therefore, it is very important to learn about the </a:t>
            </a:r>
            <a:r>
              <a:rPr lang="en-US" sz="2400" dirty="0" smtClean="0"/>
              <a:t>products</a:t>
            </a: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613625" cy="292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Know your Support structure 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2"/>
            <a:ext cx="502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Good news is that you are not alone. We are under the banner of 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Winners System for Success”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WSS is an independent Training &amp; Support system developed by your LOS Leaders Orissa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 shall get the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products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company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we shall get Training from both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compny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&amp; WSS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Your LOS(Line of Sponsors) will help you get connected with both the system</a:t>
            </a:r>
          </a:p>
        </p:txBody>
      </p:sp>
      <p:sp>
        <p:nvSpPr>
          <p:cNvPr id="4" name="Oval 3"/>
          <p:cNvSpPr/>
          <p:nvPr/>
        </p:nvSpPr>
        <p:spPr>
          <a:xfrm>
            <a:off x="5257800" y="1828800"/>
            <a:ext cx="1524000" cy="914400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239000" y="1828800"/>
            <a:ext cx="1524000" cy="914400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0800" y="4267200"/>
            <a:ext cx="1219200" cy="609600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3124200"/>
            <a:ext cx="914400" cy="685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057400"/>
            <a:ext cx="1386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Company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2057400"/>
            <a:ext cx="783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WSS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51236" y="3195935"/>
            <a:ext cx="69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4419600"/>
            <a:ext cx="65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You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53200" y="3124200"/>
            <a:ext cx="685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286500" y="2781300"/>
            <a:ext cx="304800" cy="22860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429500" y="2781300"/>
            <a:ext cx="304800" cy="22860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781800" y="4038600"/>
            <a:ext cx="457200" cy="158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rot="20372072" flipH="1">
            <a:off x="5467123" y="2483422"/>
            <a:ext cx="1064802" cy="2057400"/>
          </a:xfrm>
          <a:prstGeom prst="arc">
            <a:avLst>
              <a:gd name="adj1" fmla="val 16834912"/>
              <a:gd name="adj2" fmla="val 541301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228122">
            <a:off x="7384447" y="2472271"/>
            <a:ext cx="1214792" cy="2027532"/>
          </a:xfrm>
          <a:prstGeom prst="arc">
            <a:avLst>
              <a:gd name="adj1" fmla="val 16834912"/>
              <a:gd name="adj2" fmla="val 541301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29200" y="3200400"/>
            <a:ext cx="1147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Products/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Trainings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8600" y="3200400"/>
            <a:ext cx="1268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Trainings &amp;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Mentoring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1422</Words>
  <Application>Microsoft Office PowerPoint</Application>
  <PresentationFormat>On-screen Show (4:3)</PresentationFormat>
  <Paragraphs>275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What after joining</vt:lpstr>
      <vt:lpstr>Start it Part Time then you may make it Full Time with up line counsel</vt:lpstr>
      <vt:lpstr>Take a Strong Decision Think  this as Multi crore investment</vt:lpstr>
      <vt:lpstr>It starts with your Believe</vt:lpstr>
      <vt:lpstr>Know the Company</vt:lpstr>
      <vt:lpstr>Know your Products</vt:lpstr>
      <vt:lpstr>Know your Support structure   </vt:lpstr>
      <vt:lpstr>Know your Tools</vt:lpstr>
      <vt:lpstr>Slide 11</vt:lpstr>
      <vt:lpstr>Slide 12</vt:lpstr>
      <vt:lpstr>Practice 6 Basics with your up line  during working during first 90 days working pattern</vt:lpstr>
      <vt:lpstr>Action Plan</vt:lpstr>
      <vt:lpstr>Focus on Meetings</vt:lpstr>
      <vt:lpstr>Slide 16</vt:lpstr>
      <vt:lpstr>Take Responsibility</vt:lpstr>
      <vt:lpstr>A Few statutory Laws The Five agreements</vt:lpstr>
      <vt:lpstr>Five Rules to success</vt:lpstr>
      <vt:lpstr>The Road to Success.</vt:lpstr>
      <vt:lpstr>Do not work without setting goal</vt:lpstr>
      <vt:lpstr>Your dreams  Must be real &amp; must be Bigger then your fears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FBO  Orientations</dc:title>
  <dc:creator>hp</dc:creator>
  <cp:lastModifiedBy>hp</cp:lastModifiedBy>
  <cp:revision>63</cp:revision>
  <dcterms:created xsi:type="dcterms:W3CDTF">2021-01-02T02:26:25Z</dcterms:created>
  <dcterms:modified xsi:type="dcterms:W3CDTF">2022-10-11T11:45:36Z</dcterms:modified>
</cp:coreProperties>
</file>