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
  </p:notesMasterIdLst>
  <p:sldIdLst>
    <p:sldId id="285" r:id="rId2"/>
    <p:sldId id="286" r:id="rId3"/>
    <p:sldId id="276" r:id="rId4"/>
    <p:sldId id="258" r:id="rId5"/>
    <p:sldId id="263" r:id="rId6"/>
    <p:sldId id="284" r:id="rId7"/>
    <p:sldId id="271" r:id="rId8"/>
    <p:sldId id="269" r:id="rId9"/>
    <p:sldId id="272" r:id="rId10"/>
    <p:sldId id="27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723" autoAdjust="0"/>
  </p:normalViewPr>
  <p:slideViewPr>
    <p:cSldViewPr>
      <p:cViewPr varScale="1">
        <p:scale>
          <a:sx n="62" d="100"/>
          <a:sy n="62" d="100"/>
        </p:scale>
        <p:origin x="-1396" y="-6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661013-073E-446B-BA11-FA9226F4FC9E}" type="datetimeFigureOut">
              <a:rPr lang="en-IN" smtClean="0"/>
              <a:pPr/>
              <a:t>20-10-2022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593062-7560-49A5-930D-30C8D80F61B4}" type="slidenum">
              <a:rPr lang="en-IN" smtClean="0"/>
              <a:pPr/>
              <a:t>‹#›</a:t>
            </a:fld>
            <a:endParaRPr lang="en-IN"/>
          </a:p>
        </p:txBody>
      </p:sp>
    </p:spTree>
    <p:extLst>
      <p:ext uri="{BB962C8B-B14F-4D97-AF65-F5344CB8AC3E}">
        <p14:creationId xmlns:p14="http://schemas.microsoft.com/office/powerpoint/2010/main" xmlns="" val="3557830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593062-7560-49A5-930D-30C8D80F61B4}" type="slidenum">
              <a:rPr lang="en-IN" smtClean="0"/>
              <a:pPr/>
              <a:t>2</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D3917A-082E-4232-926E-06F3113087CE}" type="datetimeFigureOut">
              <a:rPr lang="en-IN" smtClean="0"/>
              <a:pPr/>
              <a:t>20-10-2022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6232AD-344F-4D37-B293-161ECB9606FF}"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3917A-082E-4232-926E-06F3113087CE}" type="datetimeFigureOut">
              <a:rPr lang="en-IN" smtClean="0"/>
              <a:pPr/>
              <a:t>20-10-2022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6232AD-344F-4D37-B293-161ECB9606F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3917A-082E-4232-926E-06F3113087CE}" type="datetimeFigureOut">
              <a:rPr lang="en-IN" smtClean="0"/>
              <a:pPr/>
              <a:t>20-10-2022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6232AD-344F-4D37-B293-161ECB9606F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3917A-082E-4232-926E-06F3113087CE}" type="datetimeFigureOut">
              <a:rPr lang="en-IN" smtClean="0"/>
              <a:pPr/>
              <a:t>20-10-2022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6232AD-344F-4D37-B293-161ECB9606F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D3917A-082E-4232-926E-06F3113087CE}" type="datetimeFigureOut">
              <a:rPr lang="en-IN" smtClean="0"/>
              <a:pPr/>
              <a:t>20-10-2022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6232AD-344F-4D37-B293-161ECB9606FF}"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D3917A-082E-4232-926E-06F3113087CE}" type="datetimeFigureOut">
              <a:rPr lang="en-IN" smtClean="0"/>
              <a:pPr/>
              <a:t>20-10-2022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66232AD-344F-4D37-B293-161ECB9606F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D3917A-082E-4232-926E-06F3113087CE}" type="datetimeFigureOut">
              <a:rPr lang="en-IN" smtClean="0"/>
              <a:pPr/>
              <a:t>20-10-2022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66232AD-344F-4D37-B293-161ECB9606F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D3917A-082E-4232-926E-06F3113087CE}" type="datetimeFigureOut">
              <a:rPr lang="en-IN" smtClean="0"/>
              <a:pPr/>
              <a:t>20-10-2022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66232AD-344F-4D37-B293-161ECB9606F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3917A-082E-4232-926E-06F3113087CE}" type="datetimeFigureOut">
              <a:rPr lang="en-IN" smtClean="0"/>
              <a:pPr/>
              <a:t>20-10-2022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66232AD-344F-4D37-B293-161ECB9606F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3917A-082E-4232-926E-06F3113087CE}" type="datetimeFigureOut">
              <a:rPr lang="en-IN" smtClean="0"/>
              <a:pPr/>
              <a:t>20-10-2022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66232AD-344F-4D37-B293-161ECB9606F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3917A-082E-4232-926E-06F3113087CE}" type="datetimeFigureOut">
              <a:rPr lang="en-IN" smtClean="0"/>
              <a:pPr/>
              <a:t>20-10-2022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66232AD-344F-4D37-B293-161ECB9606F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3917A-082E-4232-926E-06F3113087CE}" type="datetimeFigureOut">
              <a:rPr lang="en-IN" smtClean="0"/>
              <a:pPr/>
              <a:t>20-10-2022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6232AD-344F-4D37-B293-161ECB9606F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gif"/><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440" y="1124461"/>
            <a:ext cx="3414936" cy="2376547"/>
          </a:xfrm>
        </p:spPr>
        <p:txBody>
          <a:bodyPr>
            <a:normAutofit/>
          </a:bodyPr>
          <a:lstStyle/>
          <a:p>
            <a:r>
              <a:rPr lang="en-US" sz="8000" dirty="0" smtClean="0"/>
              <a:t>Core      </a:t>
            </a:r>
            <a:r>
              <a:rPr lang="en-US" dirty="0" smtClean="0">
                <a:solidFill>
                  <a:srgbClr val="002060"/>
                </a:solidFill>
              </a:rPr>
              <a:t>habits</a:t>
            </a:r>
            <a:endParaRPr lang="en-US" sz="4400" dirty="0">
              <a:solidFill>
                <a:srgbClr val="002060"/>
              </a:solidFill>
            </a:endParaRPr>
          </a:p>
        </p:txBody>
      </p:sp>
      <p:pic>
        <p:nvPicPr>
          <p:cNvPr id="1026" name="Picture 2" descr="See the source image"/>
          <p:cNvPicPr>
            <a:picLocks noChangeAspect="1" noChangeArrowheads="1"/>
          </p:cNvPicPr>
          <p:nvPr/>
        </p:nvPicPr>
        <p:blipFill>
          <a:blip r:embed="rId2" cstate="print"/>
          <a:srcRect/>
          <a:stretch>
            <a:fillRect/>
          </a:stretch>
        </p:blipFill>
        <p:spPr bwMode="auto">
          <a:xfrm>
            <a:off x="2195736" y="1052453"/>
            <a:ext cx="2376264" cy="2376264"/>
          </a:xfrm>
          <a:prstGeom prst="rect">
            <a:avLst/>
          </a:prstGeom>
          <a:noFill/>
        </p:spPr>
      </p:pic>
      <p:sp>
        <p:nvSpPr>
          <p:cNvPr id="7" name="Rectangle 6"/>
          <p:cNvSpPr/>
          <p:nvPr/>
        </p:nvSpPr>
        <p:spPr>
          <a:xfrm>
            <a:off x="1395128" y="764704"/>
            <a:ext cx="1223925" cy="923330"/>
          </a:xfrm>
          <a:prstGeom prst="rect">
            <a:avLst/>
          </a:prstGeom>
        </p:spPr>
        <p:txBody>
          <a:bodyPr wrap="square">
            <a:spAutoFit/>
          </a:bodyPr>
          <a:lstStyle/>
          <a:p>
            <a:r>
              <a:rPr lang="en-US" sz="5400" b="1" dirty="0" smtClean="0">
                <a:latin typeface="Brush Script MT" pitchFamily="66" charset="0"/>
              </a:rPr>
              <a:t>The </a:t>
            </a:r>
            <a:endParaRPr lang="en-US" sz="5400" dirty="0"/>
          </a:p>
        </p:txBody>
      </p:sp>
      <p:sp>
        <p:nvSpPr>
          <p:cNvPr id="9" name="Subtitle 2"/>
          <p:cNvSpPr txBox="1">
            <a:spLocks/>
          </p:cNvSpPr>
          <p:nvPr/>
        </p:nvSpPr>
        <p:spPr>
          <a:xfrm>
            <a:off x="1763688" y="5517232"/>
            <a:ext cx="6048672" cy="187220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IN" sz="1600" b="1" i="1"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IN" sz="2800" b="1" i="0" u="none" strike="noStrike" kern="1200" cap="none" spc="0" normalizeH="0" baseline="0" noProof="0" dirty="0" smtClean="0">
                <a:ln>
                  <a:noFill/>
                </a:ln>
                <a:solidFill>
                  <a:schemeClr val="tx1"/>
                </a:solidFill>
                <a:effectLst/>
                <a:uLnTx/>
                <a:uFillTx/>
                <a:latin typeface="+mn-lt"/>
                <a:ea typeface="+mn-ea"/>
                <a:cs typeface="+mn-cs"/>
              </a:rPr>
              <a:t>  </a:t>
            </a:r>
            <a:r>
              <a:rPr kumimoji="0" lang="en-IN" sz="3200" b="1" i="0" u="none" strike="noStrike" kern="1200" cap="none" spc="0" normalizeH="0" baseline="0" noProof="0" dirty="0" smtClean="0">
                <a:ln>
                  <a:noFill/>
                </a:ln>
                <a:solidFill>
                  <a:schemeClr val="tx1"/>
                </a:solidFill>
                <a:effectLst/>
                <a:uLnTx/>
                <a:uFillTx/>
                <a:latin typeface="+mn-lt"/>
                <a:ea typeface="+mn-ea"/>
                <a:cs typeface="+mn-cs"/>
              </a:rPr>
              <a:t>Winners system for success</a:t>
            </a:r>
            <a:endParaRPr kumimoji="0" lang="en-IN"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29208" y="-27384"/>
            <a:ext cx="8147248" cy="1116042"/>
          </a:xfrm>
        </p:spPr>
        <p:txBody>
          <a:bodyPr>
            <a:normAutofit/>
          </a:bodyPr>
          <a:lstStyle/>
          <a:p>
            <a:pPr algn="ctr"/>
            <a:r>
              <a:rPr lang="en-US" sz="2800" dirty="0" smtClean="0"/>
              <a:t>YOUR TEAM WILL BE the ultimate reflection of your leadership</a:t>
            </a:r>
            <a:endParaRPr lang="en-US" sz="2800" dirty="0"/>
          </a:p>
        </p:txBody>
      </p:sp>
      <p:sp>
        <p:nvSpPr>
          <p:cNvPr id="3" name="Content Placeholder 2"/>
          <p:cNvSpPr>
            <a:spLocks noGrp="1"/>
          </p:cNvSpPr>
          <p:nvPr>
            <p:ph idx="1"/>
          </p:nvPr>
        </p:nvSpPr>
        <p:spPr>
          <a:xfrm>
            <a:off x="251520" y="1196752"/>
            <a:ext cx="8640960" cy="5661248"/>
          </a:xfrm>
        </p:spPr>
        <p:txBody>
          <a:bodyPr>
            <a:normAutofit/>
          </a:bodyPr>
          <a:lstStyle/>
          <a:p>
            <a:pPr algn="ctr"/>
            <a:endParaRPr lang="en-US" dirty="0" smtClean="0">
              <a:solidFill>
                <a:srgbClr val="7030A0"/>
              </a:solidFill>
            </a:endParaRPr>
          </a:p>
          <a:p>
            <a:pPr algn="ctr"/>
            <a:endParaRPr lang="en-US" sz="2400" dirty="0" smtClean="0"/>
          </a:p>
          <a:p>
            <a:pPr algn="ctr"/>
            <a:endParaRPr lang="en-US" sz="2400" dirty="0" smtClean="0"/>
          </a:p>
          <a:p>
            <a:pPr algn="ctr"/>
            <a:endParaRPr lang="en-US" sz="2400" dirty="0" smtClean="0"/>
          </a:p>
          <a:p>
            <a:pPr algn="ctr"/>
            <a:endParaRPr lang="en-US" sz="2400" dirty="0" smtClean="0"/>
          </a:p>
          <a:p>
            <a:pPr algn="ctr"/>
            <a:endParaRPr lang="en-US" sz="2400" dirty="0" smtClean="0"/>
          </a:p>
          <a:p>
            <a:pPr algn="ctr"/>
            <a:endParaRPr lang="en-US" sz="2400" dirty="0" smtClean="0"/>
          </a:p>
          <a:p>
            <a:pPr algn="ctr"/>
            <a:endParaRPr lang="en-US" dirty="0" smtClean="0">
              <a:solidFill>
                <a:schemeClr val="accent5">
                  <a:lumMod val="50000"/>
                </a:schemeClr>
              </a:solidFill>
            </a:endParaRPr>
          </a:p>
        </p:txBody>
      </p:sp>
      <p:pic>
        <p:nvPicPr>
          <p:cNvPr id="1028" name="Picture 4" descr="http://networkmarketingsecrets.net/wp-content/uploads/2013/11/975287923_1378049724.jpg"/>
          <p:cNvPicPr>
            <a:picLocks noChangeAspect="1" noChangeArrowheads="1"/>
          </p:cNvPicPr>
          <p:nvPr/>
        </p:nvPicPr>
        <p:blipFill>
          <a:blip r:embed="rId2" cstate="print"/>
          <a:srcRect/>
          <a:stretch>
            <a:fillRect/>
          </a:stretch>
        </p:blipFill>
        <p:spPr bwMode="auto">
          <a:xfrm>
            <a:off x="5292080" y="1988840"/>
            <a:ext cx="3528392" cy="2952328"/>
          </a:xfrm>
          <a:prstGeom prst="rect">
            <a:avLst/>
          </a:prstGeom>
          <a:noFill/>
        </p:spPr>
      </p:pic>
      <p:sp>
        <p:nvSpPr>
          <p:cNvPr id="7" name="Rectangle 6"/>
          <p:cNvSpPr/>
          <p:nvPr/>
        </p:nvSpPr>
        <p:spPr>
          <a:xfrm>
            <a:off x="971600" y="2276872"/>
            <a:ext cx="3672408" cy="2554545"/>
          </a:xfrm>
          <a:prstGeom prst="rect">
            <a:avLst/>
          </a:prstGeom>
          <a:blipFill>
            <a:blip r:embed="rId3" cstate="print"/>
            <a:tile tx="0" ty="0" sx="100000" sy="100000" flip="none" algn="tl"/>
          </a:blipFill>
        </p:spPr>
        <p:txBody>
          <a:bodyPr wrap="square">
            <a:spAutoFit/>
          </a:bodyPr>
          <a:lstStyle/>
          <a:p>
            <a:pPr algn="ctr"/>
            <a:r>
              <a:rPr lang="en-US" sz="3200" dirty="0" smtClean="0">
                <a:solidFill>
                  <a:schemeClr val="bg1"/>
                </a:solidFill>
              </a:rPr>
              <a:t>If You can build </a:t>
            </a:r>
          </a:p>
          <a:p>
            <a:pPr algn="ctr"/>
            <a:r>
              <a:rPr lang="en-US" sz="3200" dirty="0" smtClean="0">
                <a:solidFill>
                  <a:schemeClr val="bg1"/>
                </a:solidFill>
              </a:rPr>
              <a:t>People </a:t>
            </a:r>
          </a:p>
          <a:p>
            <a:pPr algn="ctr"/>
            <a:r>
              <a:rPr lang="en-US" sz="3200" dirty="0" smtClean="0">
                <a:solidFill>
                  <a:schemeClr val="bg1"/>
                </a:solidFill>
              </a:rPr>
              <a:t>&amp; </a:t>
            </a:r>
          </a:p>
          <a:p>
            <a:pPr algn="ctr"/>
            <a:r>
              <a:rPr lang="en-US" sz="3200" dirty="0" smtClean="0">
                <a:solidFill>
                  <a:schemeClr val="bg1"/>
                </a:solidFill>
              </a:rPr>
              <a:t>People can build </a:t>
            </a:r>
          </a:p>
          <a:p>
            <a:pPr algn="ctr"/>
            <a:r>
              <a:rPr lang="en-US" sz="3200" dirty="0" smtClean="0">
                <a:solidFill>
                  <a:schemeClr val="bg1"/>
                </a:solidFill>
              </a:rPr>
              <a:t> the Business</a:t>
            </a:r>
          </a:p>
        </p:txBody>
      </p:sp>
      <p:sp>
        <p:nvSpPr>
          <p:cNvPr id="8" name="Rectangle 7"/>
          <p:cNvSpPr/>
          <p:nvPr/>
        </p:nvSpPr>
        <p:spPr>
          <a:xfrm>
            <a:off x="3399243" y="6084004"/>
            <a:ext cx="2345515" cy="584775"/>
          </a:xfrm>
          <a:prstGeom prst="rect">
            <a:avLst/>
          </a:prstGeom>
        </p:spPr>
        <p:txBody>
          <a:bodyPr wrap="none">
            <a:spAutoFit/>
          </a:bodyPr>
          <a:lstStyle/>
          <a:p>
            <a:pPr algn="ctr"/>
            <a:r>
              <a:rPr lang="en-US" sz="3200" b="1" dirty="0" smtClean="0">
                <a:solidFill>
                  <a:srgbClr val="002060"/>
                </a:solidFill>
              </a:rPr>
              <a:t>Thank you </a:t>
            </a:r>
            <a:endParaRPr lang="en-US" sz="32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269" y="2292152"/>
            <a:ext cx="6264696" cy="4968552"/>
          </a:xfrm>
        </p:spPr>
        <p:txBody>
          <a:bodyPr>
            <a:normAutofit/>
          </a:bodyPr>
          <a:lstStyle/>
          <a:p>
            <a:pPr marL="457200" indent="-457200">
              <a:buAutoNum type="arabicPeriod"/>
            </a:pPr>
            <a:r>
              <a:rPr lang="en-US" sz="2400" b="0" dirty="0" smtClean="0"/>
              <a:t>Alien your thoughts, Words and Deeds. Be submissive to the System &amp; LOS</a:t>
            </a:r>
          </a:p>
          <a:p>
            <a:pPr marL="457200" indent="-457200">
              <a:buAutoNum type="arabicPeriod"/>
            </a:pPr>
            <a:r>
              <a:rPr lang="en-US" sz="2400" b="0" dirty="0" smtClean="0"/>
              <a:t>Use the products</a:t>
            </a:r>
          </a:p>
          <a:p>
            <a:pPr marL="457200" indent="-457200">
              <a:buAutoNum type="arabicPeriod"/>
            </a:pPr>
            <a:r>
              <a:rPr lang="en-US" sz="2400" b="0" dirty="0" smtClean="0"/>
              <a:t>Share the products</a:t>
            </a:r>
          </a:p>
          <a:p>
            <a:pPr marL="457200" indent="-457200">
              <a:buAutoNum type="arabicPeriod"/>
            </a:pPr>
            <a:r>
              <a:rPr lang="en-US" sz="2400" b="0" dirty="0" smtClean="0"/>
              <a:t>Show The Plan</a:t>
            </a:r>
          </a:p>
          <a:p>
            <a:pPr marL="457200" indent="-457200">
              <a:lnSpc>
                <a:spcPct val="150000"/>
              </a:lnSpc>
              <a:buAutoNum type="arabicPeriod"/>
            </a:pPr>
            <a:r>
              <a:rPr lang="en-US" sz="2400" b="0" dirty="0" smtClean="0"/>
              <a:t>Attend All Meetings</a:t>
            </a:r>
          </a:p>
          <a:p>
            <a:pPr marL="457200" indent="-457200">
              <a:lnSpc>
                <a:spcPct val="110000"/>
              </a:lnSpc>
              <a:buAutoNum type="arabicPeriod"/>
            </a:pPr>
            <a:r>
              <a:rPr lang="en-US" sz="2400" b="0" dirty="0" smtClean="0"/>
              <a:t>Learn every day and be teachable</a:t>
            </a:r>
          </a:p>
          <a:p>
            <a:pPr marL="457200" indent="-457200">
              <a:lnSpc>
                <a:spcPct val="110000"/>
              </a:lnSpc>
              <a:buAutoNum type="arabicPeriod"/>
            </a:pPr>
            <a:r>
              <a:rPr lang="en-US" sz="2400" dirty="0" smtClean="0"/>
              <a:t>Be a team Player:  </a:t>
            </a:r>
            <a:r>
              <a:rPr lang="en-US" sz="2000" b="0" dirty="0" smtClean="0"/>
              <a:t>(</a:t>
            </a:r>
            <a:r>
              <a:rPr lang="en-US" sz="2000" b="0" dirty="0" err="1" smtClean="0"/>
              <a:t>i</a:t>
            </a:r>
            <a:r>
              <a:rPr lang="en-US" sz="2000" b="0" dirty="0" smtClean="0"/>
              <a:t>) Edification (ii) Counseling (iii) No cross lining (iv) Cardinal rules: Do not play with someone’s money, honey &amp; ego</a:t>
            </a:r>
          </a:p>
          <a:p>
            <a:pPr marL="457200" indent="-457200">
              <a:lnSpc>
                <a:spcPct val="110000"/>
              </a:lnSpc>
            </a:pPr>
            <a:endParaRPr lang="en-US" dirty="0" smtClean="0"/>
          </a:p>
          <a:p>
            <a:pPr marL="457200" indent="-457200">
              <a:lnSpc>
                <a:spcPct val="110000"/>
              </a:lnSpc>
            </a:pPr>
            <a:endParaRPr lang="en-US" dirty="0" smtClean="0"/>
          </a:p>
          <a:p>
            <a:pPr marL="457200" indent="-457200">
              <a:lnSpc>
                <a:spcPct val="150000"/>
              </a:lnSpc>
              <a:buAutoNum type="arabicPeriod"/>
            </a:pPr>
            <a:endParaRPr lang="en-US" dirty="0"/>
          </a:p>
        </p:txBody>
      </p:sp>
      <p:sp>
        <p:nvSpPr>
          <p:cNvPr id="4" name="Left Brace 3"/>
          <p:cNvSpPr/>
          <p:nvPr/>
        </p:nvSpPr>
        <p:spPr>
          <a:xfrm>
            <a:off x="1616237" y="2383904"/>
            <a:ext cx="360040" cy="1126232"/>
          </a:xfrm>
          <a:prstGeom prst="leftBrace">
            <a:avLst>
              <a:gd name="adj1" fmla="val 4257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5" name="Left Brace 4"/>
          <p:cNvSpPr/>
          <p:nvPr/>
        </p:nvSpPr>
        <p:spPr>
          <a:xfrm>
            <a:off x="1616237" y="3603104"/>
            <a:ext cx="360040" cy="792088"/>
          </a:xfrm>
          <a:prstGeom prst="leftBrace">
            <a:avLst>
              <a:gd name="adj1" fmla="val 3686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a:off x="1616237" y="4662264"/>
            <a:ext cx="360040" cy="1836440"/>
          </a:xfrm>
          <a:prstGeom prst="leftBrace">
            <a:avLst>
              <a:gd name="adj1" fmla="val 4257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7" name="TextBox 6"/>
          <p:cNvSpPr txBox="1"/>
          <p:nvPr/>
        </p:nvSpPr>
        <p:spPr>
          <a:xfrm>
            <a:off x="464109" y="2286000"/>
            <a:ext cx="1015021" cy="830997"/>
          </a:xfrm>
          <a:prstGeom prst="rect">
            <a:avLst/>
          </a:prstGeom>
          <a:noFill/>
        </p:spPr>
        <p:txBody>
          <a:bodyPr wrap="none" rtlCol="0">
            <a:spAutoFit/>
          </a:bodyPr>
          <a:lstStyle/>
          <a:p>
            <a:r>
              <a:rPr lang="en-US" sz="1600" i="1" dirty="0" smtClean="0">
                <a:solidFill>
                  <a:schemeClr val="accent6">
                    <a:lumMod val="50000"/>
                  </a:schemeClr>
                </a:solidFill>
              </a:rPr>
              <a:t>Business</a:t>
            </a:r>
          </a:p>
          <a:p>
            <a:r>
              <a:rPr lang="en-US" sz="1600" i="1" dirty="0" smtClean="0">
                <a:solidFill>
                  <a:schemeClr val="accent6">
                    <a:lumMod val="50000"/>
                  </a:schemeClr>
                </a:solidFill>
              </a:rPr>
              <a:t>Building</a:t>
            </a:r>
          </a:p>
          <a:p>
            <a:r>
              <a:rPr lang="en-US" sz="1600" i="1" dirty="0" smtClean="0">
                <a:solidFill>
                  <a:schemeClr val="accent6">
                    <a:lumMod val="50000"/>
                  </a:schemeClr>
                </a:solidFill>
              </a:rPr>
              <a:t>Habits</a:t>
            </a:r>
          </a:p>
        </p:txBody>
      </p:sp>
      <p:sp>
        <p:nvSpPr>
          <p:cNvPr id="8" name="TextBox 7"/>
          <p:cNvSpPr txBox="1"/>
          <p:nvPr/>
        </p:nvSpPr>
        <p:spPr>
          <a:xfrm>
            <a:off x="464109" y="3798168"/>
            <a:ext cx="1008112" cy="584775"/>
          </a:xfrm>
          <a:prstGeom prst="rect">
            <a:avLst/>
          </a:prstGeom>
          <a:noFill/>
        </p:spPr>
        <p:txBody>
          <a:bodyPr wrap="square" rtlCol="0">
            <a:spAutoFit/>
          </a:bodyPr>
          <a:lstStyle/>
          <a:p>
            <a:r>
              <a:rPr lang="en-US" sz="1600" i="1" dirty="0" smtClean="0">
                <a:solidFill>
                  <a:schemeClr val="accent2">
                    <a:lumMod val="50000"/>
                  </a:schemeClr>
                </a:solidFill>
              </a:rPr>
              <a:t>Business Growth</a:t>
            </a:r>
          </a:p>
        </p:txBody>
      </p:sp>
      <p:sp>
        <p:nvSpPr>
          <p:cNvPr id="9" name="TextBox 8"/>
          <p:cNvSpPr txBox="1"/>
          <p:nvPr/>
        </p:nvSpPr>
        <p:spPr>
          <a:xfrm>
            <a:off x="457200" y="5134307"/>
            <a:ext cx="1231045" cy="830997"/>
          </a:xfrm>
          <a:prstGeom prst="rect">
            <a:avLst/>
          </a:prstGeom>
          <a:noFill/>
        </p:spPr>
        <p:txBody>
          <a:bodyPr wrap="square" rtlCol="0">
            <a:spAutoFit/>
          </a:bodyPr>
          <a:lstStyle/>
          <a:p>
            <a:r>
              <a:rPr lang="en-US" sz="1600" i="1" dirty="0" smtClean="0">
                <a:solidFill>
                  <a:schemeClr val="accent2">
                    <a:lumMod val="50000"/>
                  </a:schemeClr>
                </a:solidFill>
              </a:rPr>
              <a:t>Business</a:t>
            </a:r>
          </a:p>
          <a:p>
            <a:r>
              <a:rPr lang="en-US" sz="1600" i="1" dirty="0" smtClean="0">
                <a:solidFill>
                  <a:schemeClr val="accent2">
                    <a:lumMod val="50000"/>
                  </a:schemeClr>
                </a:solidFill>
              </a:rPr>
              <a:t>Keeping </a:t>
            </a:r>
          </a:p>
          <a:p>
            <a:r>
              <a:rPr lang="en-US" sz="1600" i="1" dirty="0" smtClean="0">
                <a:solidFill>
                  <a:schemeClr val="accent2">
                    <a:lumMod val="50000"/>
                  </a:schemeClr>
                </a:solidFill>
              </a:rPr>
              <a:t>Habits</a:t>
            </a:r>
          </a:p>
        </p:txBody>
      </p:sp>
      <p:sp>
        <p:nvSpPr>
          <p:cNvPr id="15" name="Rectangle 14"/>
          <p:cNvSpPr/>
          <p:nvPr/>
        </p:nvSpPr>
        <p:spPr>
          <a:xfrm>
            <a:off x="480120" y="1501914"/>
            <a:ext cx="8511480" cy="70788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342900" indent="-342900" algn="ctr"/>
            <a:r>
              <a:rPr lang="en-IN" dirty="0" smtClean="0"/>
              <a:t>	</a:t>
            </a:r>
            <a:r>
              <a:rPr lang="en-IN" sz="2000" b="1" dirty="0" smtClean="0"/>
              <a:t>You are either CORE or not CORE, you can’t be in between. You need to follow all </a:t>
            </a:r>
            <a:r>
              <a:rPr lang="en-IN" sz="2000" b="1" u="sng" dirty="0" smtClean="0">
                <a:solidFill>
                  <a:srgbClr val="FFFF00"/>
                </a:solidFill>
              </a:rPr>
              <a:t>the 7 attributes of CORE </a:t>
            </a:r>
            <a:r>
              <a:rPr lang="en-IN" sz="2000" b="1" dirty="0" smtClean="0"/>
              <a:t>habits by 100%</a:t>
            </a:r>
          </a:p>
        </p:txBody>
      </p:sp>
      <p:pic>
        <p:nvPicPr>
          <p:cNvPr id="16" name="Picture 2" descr="See the source image"/>
          <p:cNvPicPr>
            <a:picLocks noChangeAspect="1" noChangeArrowheads="1"/>
          </p:cNvPicPr>
          <p:nvPr/>
        </p:nvPicPr>
        <p:blipFill>
          <a:blip r:embed="rId3" cstate="print"/>
          <a:srcRect b="12195"/>
          <a:stretch>
            <a:fillRect/>
          </a:stretch>
        </p:blipFill>
        <p:spPr bwMode="auto">
          <a:xfrm>
            <a:off x="6629400" y="3255317"/>
            <a:ext cx="2339258" cy="1643187"/>
          </a:xfrm>
          <a:prstGeom prst="rect">
            <a:avLst/>
          </a:prstGeom>
          <a:noFill/>
        </p:spPr>
      </p:pic>
      <p:sp>
        <p:nvSpPr>
          <p:cNvPr id="13" name="Title 1"/>
          <p:cNvSpPr txBox="1">
            <a:spLocks/>
          </p:cNvSpPr>
          <p:nvPr/>
        </p:nvSpPr>
        <p:spPr>
          <a:xfrm>
            <a:off x="4922440" y="893157"/>
            <a:ext cx="1478360" cy="478443"/>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2060"/>
                </a:solidFill>
                <a:effectLst/>
                <a:uLnTx/>
                <a:uFillTx/>
                <a:latin typeface="+mj-lt"/>
                <a:ea typeface="+mj-ea"/>
                <a:cs typeface="+mj-cs"/>
              </a:rPr>
              <a:t>habits</a:t>
            </a:r>
            <a:endParaRPr kumimoji="0" lang="en-US" sz="3200" b="1" i="0" u="none" strike="noStrike" kern="1200" cap="none" spc="0" normalizeH="0" baseline="0" noProof="0" dirty="0">
              <a:ln>
                <a:noFill/>
              </a:ln>
              <a:solidFill>
                <a:srgbClr val="002060"/>
              </a:solidFill>
              <a:effectLst/>
              <a:uLnTx/>
              <a:uFillTx/>
              <a:latin typeface="+mj-lt"/>
              <a:ea typeface="+mj-ea"/>
              <a:cs typeface="+mj-cs"/>
            </a:endParaRPr>
          </a:p>
        </p:txBody>
      </p:sp>
      <p:pic>
        <p:nvPicPr>
          <p:cNvPr id="14" name="Picture 2" descr="See the source image"/>
          <p:cNvPicPr>
            <a:picLocks noChangeAspect="1" noChangeArrowheads="1"/>
          </p:cNvPicPr>
          <p:nvPr/>
        </p:nvPicPr>
        <p:blipFill>
          <a:blip r:embed="rId4" cstate="print"/>
          <a:srcRect/>
          <a:stretch>
            <a:fillRect/>
          </a:stretch>
        </p:blipFill>
        <p:spPr bwMode="auto">
          <a:xfrm>
            <a:off x="3945349" y="190306"/>
            <a:ext cx="1083851" cy="1083851"/>
          </a:xfrm>
          <a:prstGeom prst="rect">
            <a:avLst/>
          </a:prstGeom>
          <a:noFill/>
        </p:spPr>
      </p:pic>
      <p:sp>
        <p:nvSpPr>
          <p:cNvPr id="17" name="Rectangle 16"/>
          <p:cNvSpPr/>
          <p:nvPr/>
        </p:nvSpPr>
        <p:spPr>
          <a:xfrm>
            <a:off x="3195675" y="54957"/>
            <a:ext cx="1223925" cy="707886"/>
          </a:xfrm>
          <a:prstGeom prst="rect">
            <a:avLst/>
          </a:prstGeom>
        </p:spPr>
        <p:txBody>
          <a:bodyPr wrap="square">
            <a:spAutoFit/>
          </a:bodyPr>
          <a:lstStyle/>
          <a:p>
            <a:r>
              <a:rPr lang="en-US" sz="4000" b="1" dirty="0" smtClean="0">
                <a:latin typeface="Brush Script MT" pitchFamily="66" charset="0"/>
              </a:rPr>
              <a:t>The </a:t>
            </a:r>
            <a:endParaRPr lang="en-US" sz="4000" dirty="0"/>
          </a:p>
        </p:txBody>
      </p:sp>
      <p:sp>
        <p:nvSpPr>
          <p:cNvPr id="18" name="Rectangle 17"/>
          <p:cNvSpPr/>
          <p:nvPr/>
        </p:nvSpPr>
        <p:spPr>
          <a:xfrm>
            <a:off x="4885499" y="207357"/>
            <a:ext cx="1667701" cy="923330"/>
          </a:xfrm>
          <a:prstGeom prst="rect">
            <a:avLst/>
          </a:prstGeom>
        </p:spPr>
        <p:txBody>
          <a:bodyPr wrap="none">
            <a:spAutoFit/>
          </a:bodyPr>
          <a:lstStyle/>
          <a:p>
            <a:r>
              <a:rPr lang="en-US" sz="5400" b="1" dirty="0" smtClean="0">
                <a:solidFill>
                  <a:srgbClr val="C00000"/>
                </a:solidFill>
              </a:rPr>
              <a:t> Core</a:t>
            </a:r>
            <a:endParaRPr lang="en-US" sz="5400"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2"/>
            <a:ext cx="8604448" cy="1440160"/>
          </a:xfrm>
        </p:spPr>
        <p:txBody>
          <a:bodyPr>
            <a:normAutofit/>
          </a:bodyPr>
          <a:lstStyle/>
          <a:p>
            <a:r>
              <a:rPr lang="en-IN" sz="3200" dirty="0" smtClean="0"/>
              <a:t>1.  Alien your thoughts, words &amp;       deeds</a:t>
            </a:r>
            <a:endParaRPr lang="en-IN" sz="3200" dirty="0">
              <a:solidFill>
                <a:schemeClr val="accent4">
                  <a:lumMod val="50000"/>
                </a:schemeClr>
              </a:solidFill>
            </a:endParaRPr>
          </a:p>
        </p:txBody>
      </p:sp>
      <p:sp>
        <p:nvSpPr>
          <p:cNvPr id="3" name="Content Placeholder 2"/>
          <p:cNvSpPr>
            <a:spLocks noGrp="1"/>
          </p:cNvSpPr>
          <p:nvPr>
            <p:ph idx="1"/>
          </p:nvPr>
        </p:nvSpPr>
        <p:spPr>
          <a:xfrm>
            <a:off x="457200" y="1412776"/>
            <a:ext cx="4546848" cy="2952328"/>
          </a:xfrm>
        </p:spPr>
        <p:txBody>
          <a:bodyPr>
            <a:noAutofit/>
          </a:bodyPr>
          <a:lstStyle/>
          <a:p>
            <a:pPr marL="457200" indent="-457200">
              <a:buFont typeface="+mj-lt"/>
              <a:buAutoNum type="arabicPeriod"/>
            </a:pPr>
            <a:r>
              <a:rPr lang="en-IN" dirty="0" smtClean="0"/>
              <a:t>Power of thought</a:t>
            </a:r>
            <a:r>
              <a:rPr lang="en-IN" sz="2400" dirty="0" smtClean="0"/>
              <a:t>: </a:t>
            </a:r>
            <a:r>
              <a:rPr lang="en-IN" b="0" dirty="0" smtClean="0"/>
              <a:t>Remember our brain is a recording machine. What ever you are thinking positive or negative it is being recorded your subconscious mind works constantly without knowing what is good or what is bad. And it will tune your words and deeds</a:t>
            </a:r>
            <a:endParaRPr lang="en-IN" sz="2400" b="0" dirty="0"/>
          </a:p>
          <a:p>
            <a:pPr marL="457200" indent="-457200">
              <a:buFont typeface="+mj-lt"/>
              <a:buAutoNum type="arabicPeriod"/>
            </a:pPr>
            <a:r>
              <a:rPr lang="en-IN" dirty="0" smtClean="0"/>
              <a:t>Power of Spoken words </a:t>
            </a:r>
            <a:r>
              <a:rPr lang="en-IN" b="0" dirty="0" smtClean="0"/>
              <a:t>: it also tunes your brain hence it reflects on your results.</a:t>
            </a:r>
          </a:p>
          <a:p>
            <a:pPr marL="457200" indent="-457200"/>
            <a:r>
              <a:rPr lang="en-IN" b="0" dirty="0" smtClean="0"/>
              <a:t>	Hence submit to your up line mentor with at least one year commitment</a:t>
            </a:r>
          </a:p>
        </p:txBody>
      </p:sp>
      <p:pic>
        <p:nvPicPr>
          <p:cNvPr id="3074" name="Picture 2" descr="See the source image"/>
          <p:cNvPicPr>
            <a:picLocks noChangeAspect="1" noChangeArrowheads="1"/>
          </p:cNvPicPr>
          <p:nvPr/>
        </p:nvPicPr>
        <p:blipFill>
          <a:blip r:embed="rId2" cstate="print"/>
          <a:srcRect/>
          <a:stretch>
            <a:fillRect/>
          </a:stretch>
        </p:blipFill>
        <p:spPr bwMode="auto">
          <a:xfrm>
            <a:off x="5292080" y="1772816"/>
            <a:ext cx="3386201" cy="3681993"/>
          </a:xfrm>
          <a:prstGeom prst="rect">
            <a:avLst/>
          </a:prstGeom>
          <a:noFill/>
        </p:spPr>
      </p:pic>
    </p:spTree>
    <p:extLst>
      <p:ext uri="{BB962C8B-B14F-4D97-AF65-F5344CB8AC3E}">
        <p14:creationId xmlns:p14="http://schemas.microsoft.com/office/powerpoint/2010/main" xmlns="" val="1841316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r>
              <a:rPr lang="en-IN" dirty="0" smtClean="0"/>
              <a:t>2. Use the Products</a:t>
            </a:r>
            <a:endParaRPr lang="en-IN" dirty="0"/>
          </a:p>
        </p:txBody>
      </p:sp>
      <p:sp>
        <p:nvSpPr>
          <p:cNvPr id="19" name="Content Placeholder 2"/>
          <p:cNvSpPr txBox="1">
            <a:spLocks/>
          </p:cNvSpPr>
          <p:nvPr/>
        </p:nvSpPr>
        <p:spPr>
          <a:xfrm>
            <a:off x="539552" y="1268760"/>
            <a:ext cx="8208912" cy="4896544"/>
          </a:xfrm>
          <a:prstGeom prst="rect">
            <a:avLst/>
          </a:prstGeom>
        </p:spPr>
        <p:txBody>
          <a:bodyPr vert="horz" lIns="91440" tIns="45720" rIns="91440" bIns="45720" rtlCol="0">
            <a:normAutofit/>
          </a:bodyPr>
          <a:lstStyle/>
          <a:p>
            <a:pPr marL="342900" indent="-342900">
              <a:spcBef>
                <a:spcPct val="20000"/>
              </a:spcBef>
              <a:spcAft>
                <a:spcPts val="600"/>
              </a:spcAft>
              <a:buFont typeface="Arial" pitchFamily="34" charset="0"/>
              <a:buChar char="•"/>
              <a:defRPr/>
            </a:pPr>
            <a:r>
              <a:rPr kumimoji="0" lang="en-IN" sz="2000" b="1" i="0" u="none" strike="noStrike" kern="1200" cap="none" spc="0" normalizeH="0" baseline="0" noProof="0" dirty="0" smtClean="0">
                <a:ln>
                  <a:noFill/>
                </a:ln>
                <a:solidFill>
                  <a:schemeClr val="tx1"/>
                </a:solidFill>
                <a:effectLst/>
                <a:uLnTx/>
                <a:uFillTx/>
                <a:latin typeface="+mn-lt"/>
                <a:ea typeface="+mn-ea"/>
                <a:cs typeface="+mn-cs"/>
              </a:rPr>
              <a:t>Be a 100% Product</a:t>
            </a:r>
            <a:r>
              <a:rPr kumimoji="0" lang="en-IN" sz="2000" b="1" i="0" u="none" strike="noStrike" kern="1200" cap="none" spc="0" normalizeH="0" noProof="0" dirty="0" smtClean="0">
                <a:ln>
                  <a:noFill/>
                </a:ln>
                <a:solidFill>
                  <a:schemeClr val="tx1"/>
                </a:solidFill>
                <a:effectLst/>
                <a:uLnTx/>
                <a:uFillTx/>
                <a:latin typeface="+mn-lt"/>
                <a:ea typeface="+mn-ea"/>
                <a:cs typeface="+mn-cs"/>
              </a:rPr>
              <a:t> user</a:t>
            </a:r>
            <a:r>
              <a:rPr kumimoji="0" lang="en-IN" sz="2000" b="0" i="0" u="none" strike="noStrike" kern="1200" cap="none" spc="0" normalizeH="0" noProof="0" dirty="0" smtClean="0">
                <a:ln>
                  <a:noFill/>
                </a:ln>
                <a:solidFill>
                  <a:schemeClr val="tx1"/>
                </a:solidFill>
                <a:effectLst/>
                <a:uLnTx/>
                <a:uFillTx/>
                <a:latin typeface="+mn-lt"/>
                <a:ea typeface="+mn-ea"/>
                <a:cs typeface="+mn-cs"/>
              </a:rPr>
              <a:t>:  </a:t>
            </a:r>
            <a:r>
              <a:rPr kumimoji="0" lang="en-IN" sz="2000" b="0" i="0" u="none" strike="noStrike" kern="1200" cap="none" spc="0" normalizeH="0" baseline="0" noProof="0" dirty="0" smtClean="0">
                <a:ln>
                  <a:noFill/>
                </a:ln>
                <a:solidFill>
                  <a:schemeClr val="tx1"/>
                </a:solidFill>
                <a:effectLst/>
                <a:uLnTx/>
                <a:uFillTx/>
                <a:latin typeface="+mn-lt"/>
                <a:ea typeface="+mn-ea"/>
                <a:cs typeface="+mn-cs"/>
              </a:rPr>
              <a:t>Products are the back bone of our organisation. Start using all the products that you are buying from the market. </a:t>
            </a:r>
            <a:r>
              <a:rPr lang="en-IN" sz="2000" dirty="0" smtClean="0"/>
              <a:t>Use the product as a business owner. </a:t>
            </a:r>
            <a:r>
              <a:rPr lang="en-IN" sz="2000" i="1" dirty="0" smtClean="0"/>
              <a:t>Create your own story.</a:t>
            </a:r>
            <a:endParaRPr kumimoji="0" lang="en-IN"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IN" sz="2000" b="1" i="0" u="none" strike="noStrike" kern="1200" cap="none" spc="0" normalizeH="0" baseline="0" noProof="0" dirty="0" smtClean="0">
                <a:ln>
                  <a:noFill/>
                </a:ln>
                <a:solidFill>
                  <a:schemeClr val="tx1"/>
                </a:solidFill>
                <a:effectLst/>
                <a:uLnTx/>
                <a:uFillTx/>
                <a:latin typeface="+mn-lt"/>
                <a:ea typeface="+mn-ea"/>
                <a:cs typeface="+mn-cs"/>
              </a:rPr>
              <a:t>Learn about the products</a:t>
            </a:r>
            <a:r>
              <a:rPr kumimoji="0" lang="en-IN" sz="2000" b="0" i="0" u="none" strike="noStrike" kern="1200" cap="none" spc="0" normalizeH="0" baseline="0" noProof="0" dirty="0" smtClean="0">
                <a:ln>
                  <a:noFill/>
                </a:ln>
                <a:solidFill>
                  <a:schemeClr val="tx1"/>
                </a:solidFill>
                <a:effectLst/>
                <a:uLnTx/>
                <a:uFillTx/>
                <a:latin typeface="+mn-lt"/>
                <a:ea typeface="+mn-ea"/>
                <a:cs typeface="+mn-cs"/>
              </a:rPr>
              <a:t>:  Attend product trainings. The best way to know the product is start using the products.</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IN" sz="2000" b="1" i="0" u="none" strike="noStrike" kern="1200" cap="none" spc="0" normalizeH="0" baseline="0" noProof="0" dirty="0" smtClean="0">
                <a:ln>
                  <a:noFill/>
                </a:ln>
                <a:solidFill>
                  <a:schemeClr val="tx1"/>
                </a:solidFill>
                <a:effectLst/>
                <a:uLnTx/>
                <a:uFillTx/>
                <a:latin typeface="+mn-lt"/>
                <a:ea typeface="+mn-ea"/>
                <a:cs typeface="+mn-cs"/>
              </a:rPr>
              <a:t>Product</a:t>
            </a:r>
            <a:r>
              <a:rPr kumimoji="0" lang="en-IN" sz="2000" b="1" i="0" u="none" strike="noStrike" kern="1200" cap="none" spc="0" normalizeH="0" noProof="0" dirty="0" smtClean="0">
                <a:ln>
                  <a:noFill/>
                </a:ln>
                <a:solidFill>
                  <a:schemeClr val="tx1"/>
                </a:solidFill>
                <a:effectLst/>
                <a:uLnTx/>
                <a:uFillTx/>
                <a:latin typeface="+mn-lt"/>
                <a:ea typeface="+mn-ea"/>
                <a:cs typeface="+mn-cs"/>
              </a:rPr>
              <a:t> Use will create a strong belief</a:t>
            </a:r>
            <a:r>
              <a:rPr kumimoji="0" lang="en-IN" sz="2000" b="0" i="0" u="none" strike="noStrike" kern="1200" cap="none" spc="0" normalizeH="0" noProof="0" dirty="0" smtClean="0">
                <a:ln>
                  <a:noFill/>
                </a:ln>
                <a:solidFill>
                  <a:schemeClr val="tx1"/>
                </a:solidFill>
                <a:effectLst/>
                <a:uLnTx/>
                <a:uFillTx/>
                <a:latin typeface="+mn-lt"/>
                <a:ea typeface="+mn-ea"/>
                <a:cs typeface="+mn-cs"/>
              </a:rPr>
              <a:t>:  </a:t>
            </a:r>
            <a:r>
              <a:rPr kumimoji="0" lang="en-IN" sz="2000" b="0" i="0" u="none" strike="noStrike" kern="1200" cap="none" spc="0" normalizeH="0" baseline="0" noProof="0" dirty="0" smtClean="0">
                <a:ln>
                  <a:noFill/>
                </a:ln>
                <a:solidFill>
                  <a:schemeClr val="tx1"/>
                </a:solidFill>
                <a:effectLst/>
                <a:uLnTx/>
                <a:uFillTx/>
                <a:latin typeface="+mn-lt"/>
                <a:ea typeface="+mn-ea"/>
                <a:cs typeface="+mn-cs"/>
              </a:rPr>
              <a:t>Be a product of the products.</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IN" sz="2000" b="1" i="0" u="none" strike="noStrike" kern="1200" cap="none" spc="0" normalizeH="0" baseline="0" noProof="0" dirty="0" smtClean="0">
                <a:ln>
                  <a:noFill/>
                </a:ln>
                <a:solidFill>
                  <a:schemeClr val="tx1"/>
                </a:solidFill>
                <a:effectLst/>
                <a:uLnTx/>
                <a:uFillTx/>
                <a:latin typeface="+mn-lt"/>
                <a:ea typeface="+mn-ea"/>
                <a:cs typeface="+mn-cs"/>
              </a:rPr>
              <a:t>Product</a:t>
            </a:r>
            <a:r>
              <a:rPr kumimoji="0" lang="en-IN" sz="2000" b="1" i="0" u="none" strike="noStrike" kern="1200" cap="none" spc="0" normalizeH="0" noProof="0" dirty="0" smtClean="0">
                <a:ln>
                  <a:noFill/>
                </a:ln>
                <a:solidFill>
                  <a:schemeClr val="tx1"/>
                </a:solidFill>
                <a:effectLst/>
                <a:uLnTx/>
                <a:uFillTx/>
                <a:latin typeface="+mn-lt"/>
                <a:ea typeface="+mn-ea"/>
                <a:cs typeface="+mn-cs"/>
              </a:rPr>
              <a:t> usage</a:t>
            </a:r>
            <a:r>
              <a:rPr kumimoji="0" lang="en-IN" sz="2000" b="1" i="0" u="none" strike="noStrike" kern="1200" cap="none" spc="0" normalizeH="0" baseline="0" noProof="0" dirty="0" smtClean="0">
                <a:ln>
                  <a:noFill/>
                </a:ln>
                <a:solidFill>
                  <a:schemeClr val="tx1"/>
                </a:solidFill>
                <a:effectLst/>
                <a:uLnTx/>
                <a:uFillTx/>
                <a:latin typeface="+mn-lt"/>
                <a:ea typeface="+mn-ea"/>
                <a:cs typeface="+mn-cs"/>
              </a:rPr>
              <a:t> adds to Business Volume</a:t>
            </a:r>
            <a:r>
              <a:rPr kumimoji="0" lang="en-IN" sz="2000" b="0" i="0" u="none" strike="noStrike" kern="1200" cap="none" spc="0" normalizeH="0" baseline="0" noProof="0" dirty="0" smtClean="0">
                <a:ln>
                  <a:noFill/>
                </a:ln>
                <a:solidFill>
                  <a:schemeClr val="tx1"/>
                </a:solidFill>
                <a:effectLst/>
                <a:uLnTx/>
                <a:uFillTx/>
                <a:latin typeface="+mn-lt"/>
                <a:ea typeface="+mn-ea"/>
                <a:cs typeface="+mn-cs"/>
              </a:rPr>
              <a:t>:  You</a:t>
            </a:r>
            <a:r>
              <a:rPr kumimoji="0" lang="en-IN" sz="2000" b="0" i="0" u="none" strike="noStrike" kern="1200" cap="none" spc="0" normalizeH="0" noProof="0" dirty="0" smtClean="0">
                <a:ln>
                  <a:noFill/>
                </a:ln>
                <a:solidFill>
                  <a:schemeClr val="tx1"/>
                </a:solidFill>
                <a:effectLst/>
                <a:uLnTx/>
                <a:uFillTx/>
                <a:latin typeface="+mn-lt"/>
                <a:ea typeface="+mn-ea"/>
                <a:cs typeface="+mn-cs"/>
              </a:rPr>
              <a:t> be the first person in creating Business Volume of your multi million $ business</a:t>
            </a:r>
            <a:endParaRPr kumimoji="0" lang="en-IN"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IN" sz="2000" b="1" i="0" u="none" strike="noStrike" kern="1200" cap="none" spc="0" normalizeH="0" baseline="0" noProof="0" dirty="0" smtClean="0">
                <a:ln>
                  <a:noFill/>
                </a:ln>
                <a:solidFill>
                  <a:schemeClr val="tx1"/>
                </a:solidFill>
                <a:effectLst/>
                <a:uLnTx/>
                <a:uFillTx/>
                <a:latin typeface="+mn-lt"/>
                <a:ea typeface="+mn-ea"/>
                <a:cs typeface="+mn-cs"/>
              </a:rPr>
              <a:t>Know that it Duplicates. </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endParaRPr kumimoji="0" lang="en-IN"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endParaRPr kumimoji="0" lang="en-IN" sz="20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endParaRPr kumimoji="0" lang="en-IN" sz="20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endParaRPr kumimoji="0" lang="en-IN" sz="2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161641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p>
            <a:r>
              <a:rPr lang="en-IN" dirty="0" smtClean="0"/>
              <a:t>3. Share the products</a:t>
            </a:r>
            <a:endParaRPr lang="en-IN" dirty="0"/>
          </a:p>
        </p:txBody>
      </p:sp>
      <p:sp>
        <p:nvSpPr>
          <p:cNvPr id="3" name="Content Placeholder 2"/>
          <p:cNvSpPr>
            <a:spLocks noGrp="1"/>
          </p:cNvSpPr>
          <p:nvPr>
            <p:ph idx="1"/>
          </p:nvPr>
        </p:nvSpPr>
        <p:spPr>
          <a:xfrm>
            <a:off x="457200" y="908720"/>
            <a:ext cx="8229600" cy="5688632"/>
          </a:xfrm>
        </p:spPr>
        <p:txBody>
          <a:bodyPr>
            <a:normAutofit fontScale="85000" lnSpcReduction="10000"/>
          </a:bodyPr>
          <a:lstStyle/>
          <a:p>
            <a:pPr marL="342900" indent="-342900"/>
            <a:endParaRPr lang="en-IN" b="0" dirty="0" smtClean="0"/>
          </a:p>
          <a:p>
            <a:pPr marL="342900" indent="-342900">
              <a:buFont typeface="Arial" pitchFamily="34" charset="0"/>
              <a:buChar char="•"/>
            </a:pPr>
            <a:r>
              <a:rPr lang="en-IN" b="0" dirty="0" smtClean="0"/>
              <a:t>FLP gives you the opportunity to become the </a:t>
            </a:r>
            <a:r>
              <a:rPr lang="en-IN" u="sng" dirty="0" smtClean="0"/>
              <a:t>Brand Ambassador </a:t>
            </a:r>
            <a:r>
              <a:rPr lang="en-IN" b="0" dirty="0" smtClean="0"/>
              <a:t>of its world class products. </a:t>
            </a:r>
          </a:p>
          <a:p>
            <a:pPr marL="342900" indent="-342900">
              <a:buFont typeface="Arial" pitchFamily="34" charset="0"/>
              <a:buChar char="•"/>
            </a:pPr>
            <a:r>
              <a:rPr lang="en-IN" dirty="0" smtClean="0"/>
              <a:t>Sharing is automatic</a:t>
            </a:r>
            <a:r>
              <a:rPr lang="en-IN" b="0" dirty="0" smtClean="0"/>
              <a:t>. When you use the products feel the benefits and you will be tempted to talk about it</a:t>
            </a:r>
            <a:endParaRPr lang="en-IN" b="0" dirty="0"/>
          </a:p>
          <a:p>
            <a:pPr marL="342900" indent="-342900">
              <a:buFont typeface="Arial" pitchFamily="34" charset="0"/>
              <a:buChar char="•"/>
            </a:pPr>
            <a:r>
              <a:rPr lang="en-IN" b="0" dirty="0" smtClean="0"/>
              <a:t>Sharing can be done by two different approaches</a:t>
            </a:r>
          </a:p>
          <a:p>
            <a:pPr marL="914400" lvl="1" indent="-457200">
              <a:buAutoNum type="arabicPeriod"/>
            </a:pPr>
            <a:r>
              <a:rPr lang="en-IN" sz="1800" b="1" dirty="0" smtClean="0">
                <a:solidFill>
                  <a:srgbClr val="FF0000"/>
                </a:solidFill>
              </a:rPr>
              <a:t>Product to business ( it should be 20%)</a:t>
            </a:r>
          </a:p>
          <a:p>
            <a:pPr marL="914400" lvl="1" indent="-457200">
              <a:buAutoNum type="arabicPeriod"/>
            </a:pPr>
            <a:r>
              <a:rPr lang="en-IN" sz="1800" b="1" dirty="0" smtClean="0">
                <a:solidFill>
                  <a:srgbClr val="FF0000"/>
                </a:solidFill>
              </a:rPr>
              <a:t>Business to products (It should be 80%)</a:t>
            </a:r>
          </a:p>
          <a:p>
            <a:pPr marL="342900" indent="-342900">
              <a:buFont typeface="Arial" pitchFamily="34" charset="0"/>
              <a:buChar char="•"/>
            </a:pPr>
            <a:r>
              <a:rPr lang="en-IN" dirty="0" smtClean="0"/>
              <a:t>Since </a:t>
            </a:r>
            <a:r>
              <a:rPr lang="en-IN" dirty="0"/>
              <a:t>90% of your prospect will say </a:t>
            </a:r>
            <a:r>
              <a:rPr lang="en-IN" sz="2400" dirty="0"/>
              <a:t>N</a:t>
            </a:r>
            <a:r>
              <a:rPr lang="en-IN" sz="2400" dirty="0" smtClean="0"/>
              <a:t>o</a:t>
            </a:r>
            <a:r>
              <a:rPr lang="en-IN" b="0" dirty="0" smtClean="0"/>
              <a:t>                                         to the </a:t>
            </a:r>
            <a:r>
              <a:rPr lang="en-IN" b="0" dirty="0"/>
              <a:t>business </a:t>
            </a:r>
            <a:r>
              <a:rPr lang="en-IN" b="0" dirty="0" smtClean="0"/>
              <a:t>so they may say yes to the                                                     Products</a:t>
            </a:r>
          </a:p>
          <a:p>
            <a:pPr marL="342900" lvl="0" indent="-342900">
              <a:buFont typeface="Arial" pitchFamily="34" charset="0"/>
              <a:buChar char="•"/>
            </a:pPr>
            <a:r>
              <a:rPr lang="en-IN" b="0" dirty="0" smtClean="0"/>
              <a:t>Products </a:t>
            </a:r>
            <a:r>
              <a:rPr lang="en-IN" dirty="0" smtClean="0"/>
              <a:t>are</a:t>
            </a:r>
            <a:r>
              <a:rPr lang="en-IN" b="0" dirty="0" smtClean="0"/>
              <a:t> one of the important </a:t>
            </a:r>
            <a:r>
              <a:rPr lang="en-IN" dirty="0" smtClean="0"/>
              <a:t>TOOL</a:t>
            </a:r>
            <a:r>
              <a:rPr lang="en-IN" b="0" dirty="0" smtClean="0"/>
              <a:t>                                                in building </a:t>
            </a:r>
            <a:r>
              <a:rPr lang="en-IN" dirty="0" smtClean="0"/>
              <a:t> your Business. </a:t>
            </a:r>
          </a:p>
          <a:p>
            <a:pPr marL="342900" lvl="0" indent="-342900">
              <a:buFont typeface="Arial" pitchFamily="34" charset="0"/>
              <a:buChar char="•"/>
            </a:pPr>
            <a:r>
              <a:rPr lang="en-IN" dirty="0" smtClean="0"/>
              <a:t>Remember we are going to sell the Freedom</a:t>
            </a:r>
          </a:p>
          <a:p>
            <a:pPr marL="342900" indent="-342900">
              <a:buFont typeface="Arial" pitchFamily="34" charset="0"/>
              <a:buChar char="•"/>
            </a:pPr>
            <a:endParaRPr lang="en-IN" dirty="0" smtClean="0"/>
          </a:p>
        </p:txBody>
      </p:sp>
      <p:pic>
        <p:nvPicPr>
          <p:cNvPr id="7170" name="Picture 2" descr="See the source image"/>
          <p:cNvPicPr>
            <a:picLocks noChangeAspect="1" noChangeArrowheads="1"/>
          </p:cNvPicPr>
          <p:nvPr/>
        </p:nvPicPr>
        <p:blipFill>
          <a:blip r:embed="rId2" cstate="print"/>
          <a:srcRect/>
          <a:stretch>
            <a:fillRect/>
          </a:stretch>
        </p:blipFill>
        <p:spPr bwMode="auto">
          <a:xfrm>
            <a:off x="6228184" y="3284984"/>
            <a:ext cx="2571298" cy="2520280"/>
          </a:xfrm>
          <a:prstGeom prst="rect">
            <a:avLst/>
          </a:prstGeom>
          <a:noFill/>
        </p:spPr>
      </p:pic>
    </p:spTree>
    <p:extLst>
      <p:ext uri="{BB962C8B-B14F-4D97-AF65-F5344CB8AC3E}">
        <p14:creationId xmlns:p14="http://schemas.microsoft.com/office/powerpoint/2010/main" xmlns="" val="2766554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7544" y="685800"/>
            <a:ext cx="8136904" cy="3816429"/>
          </a:xfrm>
          <a:prstGeom prst="rect">
            <a:avLst/>
          </a:prstGeom>
        </p:spPr>
        <p:txBody>
          <a:bodyPr wrap="square">
            <a:spAutoFit/>
          </a:bodyPr>
          <a:lstStyle/>
          <a:p>
            <a:pPr>
              <a:buFont typeface="Wingdings" pitchFamily="2" charset="2"/>
              <a:buChar char="Ø"/>
            </a:pPr>
            <a:r>
              <a:rPr lang="en-US" b="1" dirty="0" smtClean="0">
                <a:solidFill>
                  <a:srgbClr val="FF0000"/>
                </a:solidFill>
              </a:rPr>
              <a:t>  </a:t>
            </a:r>
            <a:r>
              <a:rPr lang="en-US" sz="2000" b="1" dirty="0" smtClean="0">
                <a:solidFill>
                  <a:srgbClr val="FF0000"/>
                </a:solidFill>
              </a:rPr>
              <a:t>Show The Plan </a:t>
            </a:r>
            <a:r>
              <a:rPr lang="en-US" sz="2000" dirty="0" smtClean="0"/>
              <a:t>is like </a:t>
            </a:r>
            <a:r>
              <a:rPr lang="en-US" sz="2000" b="1" u="sng" dirty="0" smtClean="0"/>
              <a:t>opening your shop</a:t>
            </a:r>
          </a:p>
          <a:p>
            <a:pPr>
              <a:buFont typeface="Wingdings" pitchFamily="2" charset="2"/>
              <a:buChar char="Ø"/>
            </a:pPr>
            <a:r>
              <a:rPr lang="en-US" sz="2000" b="1" dirty="0" smtClean="0">
                <a:solidFill>
                  <a:srgbClr val="FF0000"/>
                </a:solidFill>
              </a:rPr>
              <a:t>  Plan show is about explaining 3 “P” of the company</a:t>
            </a:r>
            <a:endParaRPr lang="en-US" b="1" dirty="0" smtClean="0">
              <a:solidFill>
                <a:srgbClr val="FF0000"/>
              </a:solidFill>
            </a:endParaRPr>
          </a:p>
          <a:p>
            <a:pPr lvl="1"/>
            <a:r>
              <a:rPr lang="en-US" b="1" dirty="0" smtClean="0"/>
              <a:t>P</a:t>
            </a:r>
            <a:r>
              <a:rPr lang="en-US" dirty="0" smtClean="0"/>
              <a:t>  -     </a:t>
            </a:r>
            <a:r>
              <a:rPr lang="en-US" b="1" u="sng" dirty="0" smtClean="0"/>
              <a:t>Profile</a:t>
            </a:r>
            <a:r>
              <a:rPr lang="en-US" dirty="0" smtClean="0"/>
              <a:t> of the Company</a:t>
            </a:r>
          </a:p>
          <a:p>
            <a:pPr lvl="1"/>
            <a:r>
              <a:rPr lang="en-US" b="1" dirty="0" smtClean="0"/>
              <a:t>P</a:t>
            </a:r>
            <a:r>
              <a:rPr lang="en-US" dirty="0" smtClean="0"/>
              <a:t>  -     </a:t>
            </a:r>
            <a:r>
              <a:rPr lang="en-US" b="1" u="sng" dirty="0" smtClean="0"/>
              <a:t>Product</a:t>
            </a:r>
            <a:r>
              <a:rPr lang="en-US" dirty="0" smtClean="0"/>
              <a:t> of the Company</a:t>
            </a:r>
          </a:p>
          <a:p>
            <a:pPr lvl="1"/>
            <a:r>
              <a:rPr lang="en-US" b="1" dirty="0" smtClean="0"/>
              <a:t>P</a:t>
            </a:r>
            <a:r>
              <a:rPr lang="en-US" dirty="0" smtClean="0"/>
              <a:t>  -     </a:t>
            </a:r>
            <a:r>
              <a:rPr lang="en-US" b="1" u="sng" dirty="0" smtClean="0"/>
              <a:t>Plan</a:t>
            </a:r>
            <a:r>
              <a:rPr lang="en-US" b="1" dirty="0" smtClean="0"/>
              <a:t> </a:t>
            </a:r>
            <a:r>
              <a:rPr lang="en-US" dirty="0" smtClean="0"/>
              <a:t>of the Company</a:t>
            </a:r>
          </a:p>
          <a:p>
            <a:pPr lvl="1"/>
            <a:endParaRPr lang="en-US" sz="2000" dirty="0" smtClean="0"/>
          </a:p>
          <a:p>
            <a:pPr>
              <a:buFont typeface="Wingdings" pitchFamily="2" charset="2"/>
              <a:buChar char="Ø"/>
            </a:pPr>
            <a:r>
              <a:rPr lang="en-US" sz="2000" b="1" dirty="0" smtClean="0">
                <a:solidFill>
                  <a:srgbClr val="FF0000"/>
                </a:solidFill>
              </a:rPr>
              <a:t> There are 4 types of plan show  one need to master </a:t>
            </a:r>
            <a:endParaRPr lang="en-US" dirty="0" smtClean="0"/>
          </a:p>
          <a:p>
            <a:pPr marL="971550" lvl="1" indent="-514350">
              <a:buAutoNum type="arabicPeriod"/>
            </a:pPr>
            <a:r>
              <a:rPr lang="en-US" b="1" dirty="0" smtClean="0"/>
              <a:t>Abbreviated plan show</a:t>
            </a:r>
            <a:r>
              <a:rPr lang="en-US" dirty="0" smtClean="0"/>
              <a:t>, (“</a:t>
            </a:r>
            <a:r>
              <a:rPr lang="en-US" i="1" u="sng" dirty="0" smtClean="0">
                <a:solidFill>
                  <a:srgbClr val="FF0000"/>
                </a:solidFill>
              </a:rPr>
              <a:t>1</a:t>
            </a:r>
            <a:r>
              <a:rPr lang="en-US" i="1" u="sng" baseline="30000" dirty="0" smtClean="0">
                <a:solidFill>
                  <a:srgbClr val="FF0000"/>
                </a:solidFill>
              </a:rPr>
              <a:t>st</a:t>
            </a:r>
            <a:r>
              <a:rPr lang="en-US" i="1" u="sng" dirty="0" smtClean="0">
                <a:solidFill>
                  <a:srgbClr val="FF0000"/>
                </a:solidFill>
              </a:rPr>
              <a:t> Look</a:t>
            </a:r>
            <a:r>
              <a:rPr lang="en-US" dirty="0" smtClean="0"/>
              <a:t>”) can be done “</a:t>
            </a:r>
            <a:r>
              <a:rPr lang="en-US" u="sng" dirty="0" smtClean="0"/>
              <a:t>one/Two on one</a:t>
            </a:r>
            <a:r>
              <a:rPr lang="en-US" dirty="0" smtClean="0"/>
              <a:t>”, </a:t>
            </a:r>
          </a:p>
          <a:p>
            <a:pPr marL="971550" lvl="1" indent="-514350">
              <a:buAutoNum type="arabicPeriod"/>
            </a:pPr>
            <a:r>
              <a:rPr lang="en-US" b="1" dirty="0" smtClean="0"/>
              <a:t>BOPP:</a:t>
            </a:r>
            <a:r>
              <a:rPr lang="en-US" dirty="0" smtClean="0"/>
              <a:t>  45 minutes -1 hour plan show, the “</a:t>
            </a:r>
            <a:r>
              <a:rPr lang="en-US" i="1" u="sng" dirty="0" smtClean="0">
                <a:solidFill>
                  <a:srgbClr val="FF0000"/>
                </a:solidFill>
              </a:rPr>
              <a:t>2</a:t>
            </a:r>
            <a:r>
              <a:rPr lang="en-US" i="1" u="sng" baseline="30000" dirty="0" smtClean="0">
                <a:solidFill>
                  <a:srgbClr val="FF0000"/>
                </a:solidFill>
              </a:rPr>
              <a:t>nd</a:t>
            </a:r>
            <a:r>
              <a:rPr lang="en-US" i="1" u="sng" dirty="0" smtClean="0">
                <a:solidFill>
                  <a:srgbClr val="FF0000"/>
                </a:solidFill>
              </a:rPr>
              <a:t> Look</a:t>
            </a:r>
            <a:r>
              <a:rPr lang="en-US" dirty="0" smtClean="0"/>
              <a:t>” home/zoom meeting</a:t>
            </a:r>
          </a:p>
          <a:p>
            <a:pPr marL="971550" lvl="1" indent="-514350">
              <a:buAutoNum type="arabicPeriod"/>
            </a:pPr>
            <a:r>
              <a:rPr lang="en-US" b="1" dirty="0" smtClean="0"/>
              <a:t>Weekly Open Plan show:</a:t>
            </a:r>
            <a:r>
              <a:rPr lang="en-US" dirty="0" smtClean="0"/>
              <a:t>  (</a:t>
            </a:r>
            <a:r>
              <a:rPr lang="en-US" u="sng" dirty="0" smtClean="0">
                <a:solidFill>
                  <a:srgbClr val="C00000"/>
                </a:solidFill>
              </a:rPr>
              <a:t>3</a:t>
            </a:r>
            <a:r>
              <a:rPr lang="en-US" u="sng" baseline="30000" dirty="0" smtClean="0">
                <a:solidFill>
                  <a:srgbClr val="C00000"/>
                </a:solidFill>
              </a:rPr>
              <a:t>rd</a:t>
            </a:r>
            <a:r>
              <a:rPr lang="en-US" u="sng" dirty="0" smtClean="0">
                <a:solidFill>
                  <a:srgbClr val="C00000"/>
                </a:solidFill>
              </a:rPr>
              <a:t> Look</a:t>
            </a:r>
            <a:r>
              <a:rPr lang="en-US" dirty="0" smtClean="0"/>
              <a:t>)</a:t>
            </a:r>
          </a:p>
          <a:p>
            <a:pPr marL="971550" lvl="1" indent="-514350">
              <a:buAutoNum type="arabicPeriod"/>
            </a:pPr>
            <a:r>
              <a:rPr lang="en-US" b="1" dirty="0" smtClean="0"/>
              <a:t>Need base plan (</a:t>
            </a:r>
            <a:r>
              <a:rPr lang="en-US" u="sng" dirty="0" smtClean="0">
                <a:solidFill>
                  <a:srgbClr val="C00000"/>
                </a:solidFill>
              </a:rPr>
              <a:t>4</a:t>
            </a:r>
            <a:r>
              <a:rPr lang="en-US" u="sng" baseline="30000" dirty="0" smtClean="0">
                <a:solidFill>
                  <a:srgbClr val="C00000"/>
                </a:solidFill>
              </a:rPr>
              <a:t>th</a:t>
            </a:r>
            <a:r>
              <a:rPr lang="en-US" u="sng" dirty="0" smtClean="0">
                <a:solidFill>
                  <a:srgbClr val="C00000"/>
                </a:solidFill>
              </a:rPr>
              <a:t> Look</a:t>
            </a:r>
            <a:r>
              <a:rPr lang="en-US" b="1" dirty="0" smtClean="0"/>
              <a:t>)  </a:t>
            </a:r>
            <a:r>
              <a:rPr lang="en-US" dirty="0" smtClean="0"/>
              <a:t>show during Follow up.</a:t>
            </a:r>
          </a:p>
          <a:p>
            <a:pPr marL="971550" lvl="1" indent="-514350">
              <a:buAutoNum type="arabicPeriod"/>
            </a:pPr>
            <a:endParaRPr lang="en-US" b="1" dirty="0">
              <a:solidFill>
                <a:srgbClr val="FF0000"/>
              </a:solidFill>
            </a:endParaRPr>
          </a:p>
        </p:txBody>
      </p:sp>
      <p:pic>
        <p:nvPicPr>
          <p:cNvPr id="4098" name="Picture 2" descr="Mature entrepreneur sharing experience with the next generation of business people Stock Photo - 14582545"/>
          <p:cNvPicPr>
            <a:picLocks noChangeAspect="1" noChangeArrowheads="1"/>
          </p:cNvPicPr>
          <p:nvPr/>
        </p:nvPicPr>
        <p:blipFill>
          <a:blip r:embed="rId2" cstate="print"/>
          <a:srcRect/>
          <a:stretch>
            <a:fillRect/>
          </a:stretch>
        </p:blipFill>
        <p:spPr bwMode="auto">
          <a:xfrm>
            <a:off x="5580112" y="4489153"/>
            <a:ext cx="3270310" cy="2180207"/>
          </a:xfrm>
          <a:prstGeom prst="rect">
            <a:avLst/>
          </a:prstGeom>
          <a:noFill/>
        </p:spPr>
      </p:pic>
      <p:sp>
        <p:nvSpPr>
          <p:cNvPr id="5" name="Rectangle 4"/>
          <p:cNvSpPr/>
          <p:nvPr/>
        </p:nvSpPr>
        <p:spPr>
          <a:xfrm>
            <a:off x="537592" y="4248090"/>
            <a:ext cx="4096634" cy="400110"/>
          </a:xfrm>
          <a:prstGeom prst="rect">
            <a:avLst/>
          </a:prstGeom>
        </p:spPr>
        <p:txBody>
          <a:bodyPr wrap="none">
            <a:spAutoFit/>
          </a:bodyPr>
          <a:lstStyle/>
          <a:p>
            <a:pPr>
              <a:buFont typeface="Wingdings" pitchFamily="2" charset="2"/>
              <a:buChar char="Ø"/>
            </a:pPr>
            <a:r>
              <a:rPr lang="en-US" b="1" dirty="0" smtClean="0">
                <a:solidFill>
                  <a:srgbClr val="FF0000"/>
                </a:solidFill>
              </a:rPr>
              <a:t> </a:t>
            </a:r>
            <a:r>
              <a:rPr lang="en-US" sz="2000" b="1" dirty="0" smtClean="0">
                <a:solidFill>
                  <a:srgbClr val="FF0000"/>
                </a:solidFill>
              </a:rPr>
              <a:t>The Basic ingredients of plan show</a:t>
            </a:r>
            <a:endParaRPr lang="en-US" sz="2000" dirty="0">
              <a:solidFill>
                <a:srgbClr val="FF0000"/>
              </a:solidFill>
            </a:endParaRPr>
          </a:p>
        </p:txBody>
      </p:sp>
      <p:sp>
        <p:nvSpPr>
          <p:cNvPr id="8" name="Rectangle 7"/>
          <p:cNvSpPr/>
          <p:nvPr/>
        </p:nvSpPr>
        <p:spPr>
          <a:xfrm>
            <a:off x="533400" y="4722674"/>
            <a:ext cx="5257800" cy="1754326"/>
          </a:xfrm>
          <a:prstGeom prst="rect">
            <a:avLst/>
          </a:prstGeom>
        </p:spPr>
        <p:txBody>
          <a:bodyPr wrap="square">
            <a:spAutoFit/>
          </a:bodyPr>
          <a:lstStyle/>
          <a:p>
            <a:pPr marL="971550" lvl="1" indent="-514350">
              <a:buAutoNum type="arabicPeriod"/>
            </a:pPr>
            <a:r>
              <a:rPr lang="en-US" b="1" dirty="0" smtClean="0"/>
              <a:t>KISS</a:t>
            </a:r>
            <a:r>
              <a:rPr lang="en-US" dirty="0" smtClean="0"/>
              <a:t> (Keep It Simple &amp; Short) </a:t>
            </a:r>
          </a:p>
          <a:p>
            <a:pPr marL="971550" lvl="1" indent="-514350">
              <a:buAutoNum type="arabicPeriod"/>
            </a:pPr>
            <a:r>
              <a:rPr lang="en-US" b="1" dirty="0" smtClean="0"/>
              <a:t>Dress up </a:t>
            </a:r>
            <a:r>
              <a:rPr lang="en-US" dirty="0" smtClean="0"/>
              <a:t>for Success even on </a:t>
            </a:r>
            <a:r>
              <a:rPr lang="en-US" b="1" dirty="0" smtClean="0"/>
              <a:t>zoom</a:t>
            </a:r>
          </a:p>
          <a:p>
            <a:pPr marL="971550" lvl="1" indent="-514350">
              <a:buAutoNum type="arabicPeriod"/>
            </a:pPr>
            <a:r>
              <a:rPr lang="en-US" b="1" dirty="0" smtClean="0"/>
              <a:t>Excitement</a:t>
            </a:r>
            <a:r>
              <a:rPr lang="en-US" dirty="0" smtClean="0"/>
              <a:t>,  </a:t>
            </a:r>
            <a:r>
              <a:rPr lang="en-US" b="1" dirty="0" smtClean="0"/>
              <a:t>Wear smile</a:t>
            </a:r>
          </a:p>
          <a:p>
            <a:pPr marL="971550" lvl="1" indent="-514350">
              <a:buAutoNum type="arabicPeriod"/>
            </a:pPr>
            <a:r>
              <a:rPr lang="en-US" b="1" dirty="0" smtClean="0"/>
              <a:t>Need base Product </a:t>
            </a:r>
            <a:r>
              <a:rPr lang="en-US" dirty="0" smtClean="0"/>
              <a:t>information</a:t>
            </a:r>
          </a:p>
          <a:p>
            <a:pPr marL="971550" lvl="1" indent="-514350">
              <a:buAutoNum type="arabicPeriod"/>
            </a:pPr>
            <a:r>
              <a:rPr lang="en-US" b="1" dirty="0" smtClean="0"/>
              <a:t>Call for action (joining/product ordering)</a:t>
            </a:r>
          </a:p>
          <a:p>
            <a:pPr marL="971550" lvl="1" indent="-514350">
              <a:buAutoNum type="arabicPeriod"/>
            </a:pPr>
            <a:r>
              <a:rPr lang="en-US" b="1" dirty="0" smtClean="0"/>
              <a:t>Fix a next follow up date</a:t>
            </a:r>
            <a:r>
              <a:rPr lang="en-US" dirty="0" smtClean="0"/>
              <a:t>.,</a:t>
            </a:r>
          </a:p>
        </p:txBody>
      </p:sp>
      <p:sp>
        <p:nvSpPr>
          <p:cNvPr id="9" name="Title 1"/>
          <p:cNvSpPr>
            <a:spLocks noGrp="1"/>
          </p:cNvSpPr>
          <p:nvPr>
            <p:ph type="title"/>
          </p:nvPr>
        </p:nvSpPr>
        <p:spPr>
          <a:xfrm>
            <a:off x="467544" y="-459432"/>
            <a:ext cx="8229600" cy="1143000"/>
          </a:xfrm>
        </p:spPr>
        <p:txBody>
          <a:bodyPr>
            <a:normAutofit/>
          </a:bodyPr>
          <a:lstStyle/>
          <a:p>
            <a:r>
              <a:rPr lang="en-US" sz="3200" b="1" dirty="0" smtClean="0">
                <a:solidFill>
                  <a:srgbClr val="C00000"/>
                </a:solidFill>
              </a:rPr>
              <a:t>4.  Show The Plan</a:t>
            </a:r>
            <a:endParaRPr lang="en-US" sz="3200" b="1"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5791200" cy="1371600"/>
          </a:xfrm>
        </p:spPr>
        <p:txBody>
          <a:bodyPr>
            <a:normAutofit fontScale="90000"/>
          </a:bodyPr>
          <a:lstStyle/>
          <a:p>
            <a:r>
              <a:rPr lang="en-IN" dirty="0" smtClean="0"/>
              <a:t>5. Attend All meetings &amp; Trainings</a:t>
            </a:r>
            <a:endParaRPr lang="en-IN" dirty="0"/>
          </a:p>
        </p:txBody>
      </p:sp>
      <p:sp>
        <p:nvSpPr>
          <p:cNvPr id="7" name="Content Placeholder 2"/>
          <p:cNvSpPr>
            <a:spLocks noGrp="1"/>
          </p:cNvSpPr>
          <p:nvPr>
            <p:ph idx="1"/>
          </p:nvPr>
        </p:nvSpPr>
        <p:spPr>
          <a:xfrm>
            <a:off x="529208" y="1988839"/>
            <a:ext cx="4978896" cy="4104457"/>
          </a:xfrm>
        </p:spPr>
        <p:txBody>
          <a:bodyPr>
            <a:noAutofit/>
          </a:bodyPr>
          <a:lstStyle/>
          <a:p>
            <a:pPr marL="342900" indent="-342900">
              <a:buFont typeface="Arial" pitchFamily="34" charset="0"/>
              <a:buChar char="•"/>
            </a:pPr>
            <a:r>
              <a:rPr lang="en-IN" b="0" dirty="0" smtClean="0"/>
              <a:t>It is rightly said that Network marketing is based on meetings and seminars.</a:t>
            </a:r>
          </a:p>
          <a:p>
            <a:pPr marL="342900" indent="-342900">
              <a:buFont typeface="Arial" pitchFamily="34" charset="0"/>
              <a:buChar char="•"/>
            </a:pPr>
            <a:r>
              <a:rPr lang="en-IN" b="0" dirty="0" smtClean="0"/>
              <a:t>Use meetings to teach your group.</a:t>
            </a:r>
          </a:p>
          <a:p>
            <a:pPr marL="342900" indent="-342900">
              <a:buFont typeface="Arial" pitchFamily="34" charset="0"/>
              <a:buChar char="•"/>
            </a:pPr>
            <a:r>
              <a:rPr lang="en-IN" b="0" dirty="0" smtClean="0"/>
              <a:t>Count your group size sitting right in a meeting whether it is in a Hotel/  in a Venue or in Zoom Webinar.</a:t>
            </a:r>
          </a:p>
          <a:p>
            <a:pPr marL="342900" indent="-342900">
              <a:buFont typeface="Arial" pitchFamily="34" charset="0"/>
              <a:buChar char="•"/>
            </a:pPr>
            <a:r>
              <a:rPr lang="en-IN" b="0" dirty="0" smtClean="0"/>
              <a:t>Meeting is about association of positive/like  minded people.</a:t>
            </a:r>
          </a:p>
          <a:p>
            <a:pPr marL="342900" indent="-342900">
              <a:buFont typeface="Arial" pitchFamily="34" charset="0"/>
              <a:buChar char="•"/>
            </a:pPr>
            <a:r>
              <a:rPr lang="en-IN" b="0" dirty="0" smtClean="0"/>
              <a:t>The very purpose of the meeting is to promote the next meeting.</a:t>
            </a:r>
            <a:endParaRPr lang="en-IN" b="0" dirty="0"/>
          </a:p>
        </p:txBody>
      </p:sp>
      <p:pic>
        <p:nvPicPr>
          <p:cNvPr id="9220" name="Picture 4" descr="Image result for flp meetings"/>
          <p:cNvPicPr>
            <a:picLocks noChangeAspect="1" noChangeArrowheads="1"/>
          </p:cNvPicPr>
          <p:nvPr/>
        </p:nvPicPr>
        <p:blipFill>
          <a:blip r:embed="rId2" cstate="print"/>
          <a:srcRect/>
          <a:stretch>
            <a:fillRect/>
          </a:stretch>
        </p:blipFill>
        <p:spPr bwMode="auto">
          <a:xfrm>
            <a:off x="6012160" y="4552447"/>
            <a:ext cx="2736304" cy="2116913"/>
          </a:xfrm>
          <a:prstGeom prst="rect">
            <a:avLst/>
          </a:prstGeom>
          <a:noFill/>
        </p:spPr>
      </p:pic>
      <p:sp>
        <p:nvSpPr>
          <p:cNvPr id="5122" name="AutoShape 2" descr="Image result for zoom meeting in laptop and mobile pho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Image result for zoom meeting in laptop and mobile pho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2" descr="See the source image"/>
          <p:cNvPicPr>
            <a:picLocks noChangeAspect="1" noChangeArrowheads="1"/>
          </p:cNvPicPr>
          <p:nvPr/>
        </p:nvPicPr>
        <p:blipFill>
          <a:blip r:embed="rId3" cstate="print"/>
          <a:srcRect/>
          <a:stretch>
            <a:fillRect/>
          </a:stretch>
        </p:blipFill>
        <p:spPr bwMode="auto">
          <a:xfrm>
            <a:off x="5796136" y="2456031"/>
            <a:ext cx="2952328" cy="1854033"/>
          </a:xfrm>
          <a:prstGeom prst="rect">
            <a:avLst/>
          </a:prstGeom>
          <a:noFill/>
        </p:spPr>
      </p:pic>
      <p:pic>
        <p:nvPicPr>
          <p:cNvPr id="6146" name="Picture 2" descr="https://www.gend.co/hs-fs/hubfs/zoom-devices-v2-1.png?width=2348&amp;name=zoom-devices-v2-1.png"/>
          <p:cNvPicPr>
            <a:picLocks noChangeAspect="1" noChangeArrowheads="1"/>
          </p:cNvPicPr>
          <p:nvPr/>
        </p:nvPicPr>
        <p:blipFill>
          <a:blip r:embed="rId4" cstate="print"/>
          <a:srcRect/>
          <a:stretch>
            <a:fillRect/>
          </a:stretch>
        </p:blipFill>
        <p:spPr bwMode="auto">
          <a:xfrm>
            <a:off x="5868144" y="1191048"/>
            <a:ext cx="2970612" cy="1367646"/>
          </a:xfrm>
          <a:prstGeom prst="rect">
            <a:avLst/>
          </a:prstGeom>
          <a:noFill/>
        </p:spPr>
      </p:pic>
    </p:spTree>
    <p:extLst>
      <p:ext uri="{BB962C8B-B14F-4D97-AF65-F5344CB8AC3E}">
        <p14:creationId xmlns:p14="http://schemas.microsoft.com/office/powerpoint/2010/main" xmlns="" val="2308565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1216"/>
            <a:ext cx="7283152" cy="1371600"/>
          </a:xfrm>
        </p:spPr>
        <p:txBody>
          <a:bodyPr>
            <a:normAutofit fontScale="90000"/>
          </a:bodyPr>
          <a:lstStyle/>
          <a:p>
            <a:r>
              <a:rPr lang="en-IN" dirty="0" smtClean="0"/>
              <a:t>6. Learn every day and be teachable</a:t>
            </a:r>
            <a:br>
              <a:rPr lang="en-IN" dirty="0" smtClean="0"/>
            </a:br>
            <a:endParaRPr lang="en-IN" dirty="0"/>
          </a:p>
        </p:txBody>
      </p:sp>
      <p:sp>
        <p:nvSpPr>
          <p:cNvPr id="3" name="Content Placeholder 2"/>
          <p:cNvSpPr>
            <a:spLocks noGrp="1"/>
          </p:cNvSpPr>
          <p:nvPr>
            <p:ph idx="1"/>
          </p:nvPr>
        </p:nvSpPr>
        <p:spPr>
          <a:xfrm>
            <a:off x="467544" y="1484784"/>
            <a:ext cx="7128792" cy="4373563"/>
          </a:xfrm>
        </p:spPr>
        <p:txBody>
          <a:bodyPr>
            <a:normAutofit/>
          </a:bodyPr>
          <a:lstStyle/>
          <a:p>
            <a:pPr marL="342900" indent="-342900">
              <a:buFont typeface="Arial" pitchFamily="34" charset="0"/>
              <a:buChar char="•"/>
            </a:pPr>
            <a:r>
              <a:rPr lang="en-IN" b="0" dirty="0" smtClean="0"/>
              <a:t>Faster you Learn Faster you Earn.</a:t>
            </a:r>
          </a:p>
          <a:p>
            <a:pPr marL="342900" indent="-342900">
              <a:buFont typeface="Arial" pitchFamily="34" charset="0"/>
              <a:buChar char="•"/>
            </a:pPr>
            <a:r>
              <a:rPr lang="en-IN" dirty="0" smtClean="0"/>
              <a:t>Make a habit of watching the videos</a:t>
            </a:r>
            <a:r>
              <a:rPr lang="en-IN" b="0" dirty="0" smtClean="0"/>
              <a:t>. Connect yourself with the Webinars/</a:t>
            </a:r>
            <a:r>
              <a:rPr lang="en-IN" b="0" dirty="0" err="1" smtClean="0"/>
              <a:t>Zoominars</a:t>
            </a:r>
            <a:r>
              <a:rPr lang="en-IN" b="0" dirty="0" smtClean="0"/>
              <a:t> on a daily basis.</a:t>
            </a:r>
          </a:p>
          <a:p>
            <a:pPr marL="342900" indent="-342900">
              <a:buFont typeface="Arial" pitchFamily="34" charset="0"/>
              <a:buChar char="•"/>
            </a:pPr>
            <a:r>
              <a:rPr lang="en-IN" dirty="0" smtClean="0"/>
              <a:t>Leaders are readers</a:t>
            </a:r>
            <a:r>
              <a:rPr lang="en-IN" b="0" dirty="0" smtClean="0"/>
              <a:t>. Learn from the mistakes from others. Spend at least 30 minutes reading Recommended books</a:t>
            </a:r>
          </a:p>
          <a:p>
            <a:pPr marL="342900" indent="-342900">
              <a:buFont typeface="Arial" pitchFamily="34" charset="0"/>
              <a:buChar char="•"/>
            </a:pPr>
            <a:r>
              <a:rPr lang="en-IN" b="0" dirty="0" smtClean="0"/>
              <a:t>Learn from your up-line leaders  </a:t>
            </a:r>
          </a:p>
          <a:p>
            <a:pPr marL="342900" indent="-342900">
              <a:buFont typeface="Arial" pitchFamily="34" charset="0"/>
              <a:buChar char="•"/>
            </a:pPr>
            <a:r>
              <a:rPr lang="en-IN" b="0" dirty="0" smtClean="0"/>
              <a:t>Make a commitment of life long learning. Always make a habit of taking notes.</a:t>
            </a:r>
          </a:p>
        </p:txBody>
      </p:sp>
      <p:pic>
        <p:nvPicPr>
          <p:cNvPr id="4098" name="Picture 2" descr="See the source image"/>
          <p:cNvPicPr>
            <a:picLocks noChangeAspect="1" noChangeArrowheads="1"/>
          </p:cNvPicPr>
          <p:nvPr/>
        </p:nvPicPr>
        <p:blipFill>
          <a:blip r:embed="rId2" cstate="print"/>
          <a:srcRect l="32353"/>
          <a:stretch>
            <a:fillRect/>
          </a:stretch>
        </p:blipFill>
        <p:spPr bwMode="auto">
          <a:xfrm>
            <a:off x="7433259" y="2461588"/>
            <a:ext cx="1531229" cy="2263556"/>
          </a:xfrm>
          <a:prstGeom prst="rect">
            <a:avLst/>
          </a:prstGeom>
          <a:noFill/>
        </p:spPr>
      </p:pic>
      <p:pic>
        <p:nvPicPr>
          <p:cNvPr id="4100" name="Picture 4" descr="See the source image"/>
          <p:cNvPicPr>
            <a:picLocks noChangeAspect="1" noChangeArrowheads="1"/>
          </p:cNvPicPr>
          <p:nvPr/>
        </p:nvPicPr>
        <p:blipFill>
          <a:blip r:embed="rId3" cstate="print"/>
          <a:srcRect/>
          <a:stretch>
            <a:fillRect/>
          </a:stretch>
        </p:blipFill>
        <p:spPr bwMode="auto">
          <a:xfrm>
            <a:off x="6668788" y="5229200"/>
            <a:ext cx="2223692" cy="1138860"/>
          </a:xfrm>
          <a:prstGeom prst="rect">
            <a:avLst/>
          </a:prstGeom>
          <a:noFill/>
        </p:spPr>
      </p:pic>
      <p:pic>
        <p:nvPicPr>
          <p:cNvPr id="4102" name="Picture 6" descr="See the source image"/>
          <p:cNvPicPr>
            <a:picLocks noChangeAspect="1" noChangeArrowheads="1"/>
          </p:cNvPicPr>
          <p:nvPr/>
        </p:nvPicPr>
        <p:blipFill>
          <a:blip r:embed="rId4" cstate="print"/>
          <a:srcRect/>
          <a:stretch>
            <a:fillRect/>
          </a:stretch>
        </p:blipFill>
        <p:spPr bwMode="auto">
          <a:xfrm>
            <a:off x="5915578" y="5287940"/>
            <a:ext cx="711508" cy="1080120"/>
          </a:xfrm>
          <a:prstGeom prst="rect">
            <a:avLst/>
          </a:prstGeom>
          <a:noFill/>
        </p:spPr>
      </p:pic>
      <p:pic>
        <p:nvPicPr>
          <p:cNvPr id="4104" name="Picture 8" descr="See the source image"/>
          <p:cNvPicPr>
            <a:picLocks noChangeAspect="1" noChangeArrowheads="1"/>
          </p:cNvPicPr>
          <p:nvPr/>
        </p:nvPicPr>
        <p:blipFill>
          <a:blip r:embed="rId5" cstate="print"/>
          <a:srcRect/>
          <a:stretch>
            <a:fillRect/>
          </a:stretch>
        </p:blipFill>
        <p:spPr bwMode="auto">
          <a:xfrm>
            <a:off x="5176866" y="5287941"/>
            <a:ext cx="691277" cy="1080120"/>
          </a:xfrm>
          <a:prstGeom prst="rect">
            <a:avLst/>
          </a:prstGeom>
          <a:noFill/>
        </p:spPr>
      </p:pic>
      <p:pic>
        <p:nvPicPr>
          <p:cNvPr id="4106" name="Picture 10" descr="Image result for personality plus"/>
          <p:cNvPicPr>
            <a:picLocks noChangeAspect="1" noChangeArrowheads="1"/>
          </p:cNvPicPr>
          <p:nvPr/>
        </p:nvPicPr>
        <p:blipFill>
          <a:blip r:embed="rId6" cstate="print"/>
          <a:srcRect/>
          <a:stretch>
            <a:fillRect/>
          </a:stretch>
        </p:blipFill>
        <p:spPr bwMode="auto">
          <a:xfrm>
            <a:off x="4427984" y="5287940"/>
            <a:ext cx="720080" cy="1080120"/>
          </a:xfrm>
          <a:prstGeom prst="rect">
            <a:avLst/>
          </a:prstGeom>
          <a:noFill/>
        </p:spPr>
      </p:pic>
      <p:pic>
        <p:nvPicPr>
          <p:cNvPr id="4108" name="Picture 12" descr="https://drkokogyi.files.wordpress.com/2009/09/scan0002.jpg"/>
          <p:cNvPicPr>
            <a:picLocks noChangeAspect="1" noChangeArrowheads="1"/>
          </p:cNvPicPr>
          <p:nvPr/>
        </p:nvPicPr>
        <p:blipFill>
          <a:blip r:embed="rId7" cstate="print"/>
          <a:srcRect/>
          <a:stretch>
            <a:fillRect/>
          </a:stretch>
        </p:blipFill>
        <p:spPr bwMode="auto">
          <a:xfrm>
            <a:off x="3618277" y="5287940"/>
            <a:ext cx="737699" cy="1080119"/>
          </a:xfrm>
          <a:prstGeom prst="rect">
            <a:avLst/>
          </a:prstGeom>
          <a:noFill/>
        </p:spPr>
      </p:pic>
      <p:pic>
        <p:nvPicPr>
          <p:cNvPr id="4110" name="Picture 14" descr="See the source image"/>
          <p:cNvPicPr>
            <a:picLocks noChangeAspect="1" noChangeArrowheads="1"/>
          </p:cNvPicPr>
          <p:nvPr/>
        </p:nvPicPr>
        <p:blipFill>
          <a:blip r:embed="rId8" cstate="print"/>
          <a:srcRect l="8737" t="4718" r="8761" b="11546"/>
          <a:stretch>
            <a:fillRect/>
          </a:stretch>
        </p:blipFill>
        <p:spPr bwMode="auto">
          <a:xfrm>
            <a:off x="2818453" y="5287940"/>
            <a:ext cx="745435" cy="1080120"/>
          </a:xfrm>
          <a:prstGeom prst="rect">
            <a:avLst/>
          </a:prstGeom>
          <a:noFill/>
        </p:spPr>
      </p:pic>
      <p:pic>
        <p:nvPicPr>
          <p:cNvPr id="4112" name="Picture 16" descr="See the source image"/>
          <p:cNvPicPr>
            <a:picLocks noChangeAspect="1" noChangeArrowheads="1"/>
          </p:cNvPicPr>
          <p:nvPr/>
        </p:nvPicPr>
        <p:blipFill>
          <a:blip r:embed="rId9" cstate="print"/>
          <a:srcRect/>
          <a:stretch>
            <a:fillRect/>
          </a:stretch>
        </p:blipFill>
        <p:spPr bwMode="auto">
          <a:xfrm>
            <a:off x="2026139" y="5287940"/>
            <a:ext cx="745661" cy="1067991"/>
          </a:xfrm>
          <a:prstGeom prst="rect">
            <a:avLst/>
          </a:prstGeom>
          <a:noFill/>
        </p:spPr>
      </p:pic>
      <p:sp>
        <p:nvSpPr>
          <p:cNvPr id="4114" name="AutoShape 18" descr="Skill With People eBook: Giblin, Les: Amazon.in: Kindle St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16" name="Picture 20" descr="See the source image"/>
          <p:cNvPicPr>
            <a:picLocks noChangeAspect="1" noChangeArrowheads="1"/>
          </p:cNvPicPr>
          <p:nvPr/>
        </p:nvPicPr>
        <p:blipFill>
          <a:blip r:embed="rId10" cstate="print"/>
          <a:srcRect/>
          <a:stretch>
            <a:fillRect/>
          </a:stretch>
        </p:blipFill>
        <p:spPr bwMode="auto">
          <a:xfrm>
            <a:off x="1244800" y="5287940"/>
            <a:ext cx="734912" cy="1093888"/>
          </a:xfrm>
          <a:prstGeom prst="rect">
            <a:avLst/>
          </a:prstGeom>
          <a:noFill/>
        </p:spPr>
      </p:pic>
      <p:pic>
        <p:nvPicPr>
          <p:cNvPr id="4118" name="Picture 22" descr="See the source image"/>
          <p:cNvPicPr>
            <a:picLocks noChangeAspect="1" noChangeArrowheads="1"/>
          </p:cNvPicPr>
          <p:nvPr/>
        </p:nvPicPr>
        <p:blipFill>
          <a:blip r:embed="rId11" cstate="print"/>
          <a:srcRect/>
          <a:stretch>
            <a:fillRect/>
          </a:stretch>
        </p:blipFill>
        <p:spPr bwMode="auto">
          <a:xfrm>
            <a:off x="493871" y="5299463"/>
            <a:ext cx="693753" cy="1068597"/>
          </a:xfrm>
          <a:prstGeom prst="rect">
            <a:avLst/>
          </a:prstGeom>
          <a:noFill/>
        </p:spPr>
      </p:pic>
      <p:pic>
        <p:nvPicPr>
          <p:cNvPr id="4120" name="Picture 24" descr="See the source image"/>
          <p:cNvPicPr>
            <a:picLocks noChangeAspect="1" noChangeArrowheads="1"/>
          </p:cNvPicPr>
          <p:nvPr/>
        </p:nvPicPr>
        <p:blipFill>
          <a:blip r:embed="rId12" cstate="print"/>
          <a:srcRect/>
          <a:stretch>
            <a:fillRect/>
          </a:stretch>
        </p:blipFill>
        <p:spPr bwMode="auto">
          <a:xfrm>
            <a:off x="8244408" y="1525484"/>
            <a:ext cx="630070" cy="936104"/>
          </a:xfrm>
          <a:prstGeom prst="rect">
            <a:avLst/>
          </a:prstGeom>
          <a:noFill/>
        </p:spPr>
      </p:pic>
      <p:pic>
        <p:nvPicPr>
          <p:cNvPr id="4122" name="Picture 26" descr="Image result for five love languages"/>
          <p:cNvPicPr>
            <a:picLocks noChangeAspect="1" noChangeArrowheads="1"/>
          </p:cNvPicPr>
          <p:nvPr/>
        </p:nvPicPr>
        <p:blipFill>
          <a:blip r:embed="rId13" cstate="print"/>
          <a:srcRect/>
          <a:stretch>
            <a:fillRect/>
          </a:stretch>
        </p:blipFill>
        <p:spPr bwMode="auto">
          <a:xfrm>
            <a:off x="7524328" y="1525484"/>
            <a:ext cx="648072" cy="934664"/>
          </a:xfrm>
          <a:prstGeom prst="rect">
            <a:avLst/>
          </a:prstGeom>
          <a:noFill/>
        </p:spPr>
      </p:pic>
    </p:spTree>
    <p:extLst>
      <p:ext uri="{BB962C8B-B14F-4D97-AF65-F5344CB8AC3E}">
        <p14:creationId xmlns:p14="http://schemas.microsoft.com/office/powerpoint/2010/main" xmlns="" val="2683879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en-IN" dirty="0" smtClean="0"/>
              <a:t>7. Be a Team Player</a:t>
            </a:r>
            <a:endParaRPr lang="en-IN" dirty="0"/>
          </a:p>
        </p:txBody>
      </p:sp>
      <p:sp>
        <p:nvSpPr>
          <p:cNvPr id="3" name="Content Placeholder 2"/>
          <p:cNvSpPr>
            <a:spLocks noGrp="1"/>
          </p:cNvSpPr>
          <p:nvPr>
            <p:ph idx="1"/>
          </p:nvPr>
        </p:nvSpPr>
        <p:spPr>
          <a:xfrm>
            <a:off x="457200" y="3212976"/>
            <a:ext cx="8229600" cy="3384376"/>
          </a:xfrm>
        </p:spPr>
        <p:txBody>
          <a:bodyPr>
            <a:normAutofit/>
          </a:bodyPr>
          <a:lstStyle/>
          <a:p>
            <a:pPr marL="571500" indent="-571500">
              <a:buAutoNum type="romanLcParenR"/>
            </a:pPr>
            <a:r>
              <a:rPr lang="en-IN" b="1" dirty="0" smtClean="0"/>
              <a:t>Edification:</a:t>
            </a:r>
            <a:r>
              <a:rPr lang="en-IN" sz="2800" b="1" dirty="0" smtClean="0"/>
              <a:t> </a:t>
            </a:r>
            <a:r>
              <a:rPr lang="en-IN" b="0" dirty="0" smtClean="0"/>
              <a:t>it is about lifting people up </a:t>
            </a:r>
          </a:p>
          <a:p>
            <a:pPr marL="571500" indent="-571500">
              <a:buAutoNum type="romanLcParenR"/>
            </a:pPr>
            <a:r>
              <a:rPr lang="en-IN" b="1" dirty="0" smtClean="0"/>
              <a:t>Counselling</a:t>
            </a:r>
            <a:r>
              <a:rPr lang="en-IN" dirty="0" smtClean="0"/>
              <a:t>: </a:t>
            </a:r>
            <a:r>
              <a:rPr lang="en-IN" b="0" dirty="0" smtClean="0"/>
              <a:t>It is a weekly process where your up line can guide you step by step while building your business in a right way</a:t>
            </a:r>
          </a:p>
          <a:p>
            <a:pPr marL="571500" indent="-571500">
              <a:buAutoNum type="romanLcParenR"/>
            </a:pPr>
            <a:r>
              <a:rPr lang="en-IN" dirty="0" smtClean="0"/>
              <a:t>NO Cross lining</a:t>
            </a:r>
            <a:r>
              <a:rPr lang="en-IN" b="0" dirty="0" smtClean="0"/>
              <a:t>: Not to hamper others business. </a:t>
            </a:r>
          </a:p>
          <a:p>
            <a:pPr marL="571500" indent="-571500">
              <a:buAutoNum type="romanLcParenR"/>
            </a:pPr>
            <a:r>
              <a:rPr lang="en-IN" dirty="0" smtClean="0"/>
              <a:t>Cardinal Rules </a:t>
            </a:r>
            <a:r>
              <a:rPr lang="en-IN" b="0" dirty="0" smtClean="0"/>
              <a:t>: Not to play with any one’s </a:t>
            </a:r>
            <a:r>
              <a:rPr lang="en-IN" b="0" u="sng" dirty="0" smtClean="0">
                <a:solidFill>
                  <a:srgbClr val="C00000"/>
                </a:solidFill>
              </a:rPr>
              <a:t>Money</a:t>
            </a:r>
            <a:r>
              <a:rPr lang="en-IN" b="0" dirty="0" smtClean="0"/>
              <a:t>, </a:t>
            </a:r>
            <a:r>
              <a:rPr lang="en-IN" b="0" u="sng" dirty="0" smtClean="0">
                <a:solidFill>
                  <a:srgbClr val="C00000"/>
                </a:solidFill>
              </a:rPr>
              <a:t>honey </a:t>
            </a:r>
            <a:r>
              <a:rPr lang="en-IN" b="0" dirty="0" smtClean="0"/>
              <a:t>&amp; </a:t>
            </a:r>
            <a:r>
              <a:rPr lang="en-IN" b="0" u="sng" dirty="0" smtClean="0">
                <a:solidFill>
                  <a:srgbClr val="C00000"/>
                </a:solidFill>
              </a:rPr>
              <a:t>Ego</a:t>
            </a:r>
            <a:r>
              <a:rPr lang="en-IN" b="0" dirty="0" smtClean="0"/>
              <a:t>.</a:t>
            </a:r>
          </a:p>
          <a:p>
            <a:pPr marL="571500" indent="-571500">
              <a:buAutoNum type="romanLcParenR"/>
            </a:pPr>
            <a:endParaRPr lang="en-IN" b="0" dirty="0" smtClean="0"/>
          </a:p>
        </p:txBody>
      </p:sp>
      <p:pic>
        <p:nvPicPr>
          <p:cNvPr id="3074" name="Picture 2" descr="See the source image"/>
          <p:cNvPicPr>
            <a:picLocks noChangeAspect="1" noChangeArrowheads="1"/>
          </p:cNvPicPr>
          <p:nvPr/>
        </p:nvPicPr>
        <p:blipFill>
          <a:blip r:embed="rId2" cstate="print"/>
          <a:srcRect/>
          <a:stretch>
            <a:fillRect/>
          </a:stretch>
        </p:blipFill>
        <p:spPr bwMode="auto">
          <a:xfrm>
            <a:off x="5220072" y="1268760"/>
            <a:ext cx="3744416" cy="1725439"/>
          </a:xfrm>
          <a:prstGeom prst="rect">
            <a:avLst/>
          </a:prstGeom>
          <a:noFill/>
        </p:spPr>
      </p:pic>
      <p:pic>
        <p:nvPicPr>
          <p:cNvPr id="4" name="Picture 2" descr="Image result for TEAM"/>
          <p:cNvPicPr>
            <a:picLocks noChangeAspect="1" noChangeArrowheads="1"/>
          </p:cNvPicPr>
          <p:nvPr/>
        </p:nvPicPr>
        <p:blipFill>
          <a:blip r:embed="rId3" cstate="print"/>
          <a:srcRect t="30240" b="9281"/>
          <a:stretch>
            <a:fillRect/>
          </a:stretch>
        </p:blipFill>
        <p:spPr bwMode="auto">
          <a:xfrm>
            <a:off x="939927" y="1700808"/>
            <a:ext cx="3848097" cy="1440159"/>
          </a:xfrm>
          <a:prstGeom prst="rect">
            <a:avLst/>
          </a:prstGeom>
          <a:noFill/>
        </p:spPr>
      </p:pic>
      <p:sp>
        <p:nvSpPr>
          <p:cNvPr id="7" name="TextBox 6"/>
          <p:cNvSpPr txBox="1"/>
          <p:nvPr/>
        </p:nvSpPr>
        <p:spPr>
          <a:xfrm>
            <a:off x="971600" y="1196752"/>
            <a:ext cx="3852337" cy="461665"/>
          </a:xfrm>
          <a:prstGeom prst="rect">
            <a:avLst/>
          </a:prstGeom>
          <a:noFill/>
        </p:spPr>
        <p:txBody>
          <a:bodyPr wrap="none" rtlCol="0">
            <a:spAutoFit/>
          </a:bodyPr>
          <a:lstStyle/>
          <a:p>
            <a:r>
              <a:rPr lang="en-US" sz="2400" b="1" dirty="0" smtClean="0">
                <a:solidFill>
                  <a:srgbClr val="FF0000"/>
                </a:solidFill>
              </a:rPr>
              <a:t>T</a:t>
            </a:r>
            <a:r>
              <a:rPr lang="en-US" dirty="0" smtClean="0"/>
              <a:t>ogether </a:t>
            </a:r>
            <a:r>
              <a:rPr lang="en-US" sz="2400" b="1" dirty="0" smtClean="0">
                <a:solidFill>
                  <a:srgbClr val="FF0000"/>
                </a:solidFill>
              </a:rPr>
              <a:t>E</a:t>
            </a:r>
            <a:r>
              <a:rPr lang="en-US" dirty="0" smtClean="0"/>
              <a:t>veryone </a:t>
            </a:r>
            <a:r>
              <a:rPr lang="en-US" sz="2400" b="1" dirty="0" smtClean="0">
                <a:solidFill>
                  <a:srgbClr val="FF0000"/>
                </a:solidFill>
              </a:rPr>
              <a:t>A</a:t>
            </a:r>
            <a:r>
              <a:rPr lang="en-US" dirty="0" smtClean="0"/>
              <a:t>chieve </a:t>
            </a:r>
            <a:r>
              <a:rPr lang="en-US" sz="2400" b="1" dirty="0" smtClean="0">
                <a:solidFill>
                  <a:srgbClr val="FF0000"/>
                </a:solidFill>
              </a:rPr>
              <a:t>M</a:t>
            </a:r>
            <a:r>
              <a:rPr lang="en-US" dirty="0" smtClean="0"/>
              <a:t>ore</a:t>
            </a:r>
            <a:endParaRPr lang="en-US" dirty="0"/>
          </a:p>
        </p:txBody>
      </p:sp>
    </p:spTree>
    <p:extLst>
      <p:ext uri="{BB962C8B-B14F-4D97-AF65-F5344CB8AC3E}">
        <p14:creationId xmlns:p14="http://schemas.microsoft.com/office/powerpoint/2010/main" xmlns="" val="1943331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1670</TotalTime>
  <Words>770</Words>
  <Application>Microsoft Office PowerPoint</Application>
  <PresentationFormat>On-screen Show (4:3)</PresentationFormat>
  <Paragraphs>96</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Core      habits</vt:lpstr>
      <vt:lpstr>Slide 2</vt:lpstr>
      <vt:lpstr>1.  Alien your thoughts, words &amp;       deeds</vt:lpstr>
      <vt:lpstr>2. Use the Products</vt:lpstr>
      <vt:lpstr>3. Share the products</vt:lpstr>
      <vt:lpstr>4.  Show The Plan</vt:lpstr>
      <vt:lpstr>5. Attend All meetings &amp; Trainings</vt:lpstr>
      <vt:lpstr>6. Learn every day and be teachable </vt:lpstr>
      <vt:lpstr>7. Be a Team Player</vt:lpstr>
      <vt:lpstr>YOUR TEAM WILL BE the ultimate reflection of your leadership</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7 Attributes of  CORE Habits</dc:title>
  <dc:creator>91933</dc:creator>
  <cp:lastModifiedBy>hp</cp:lastModifiedBy>
  <cp:revision>158</cp:revision>
  <dcterms:created xsi:type="dcterms:W3CDTF">2020-05-07T15:40:38Z</dcterms:created>
  <dcterms:modified xsi:type="dcterms:W3CDTF">2022-10-20T09:37:28Z</dcterms:modified>
  <cp:contentStatus/>
</cp:coreProperties>
</file>