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7924-7DD4-41CA-B90B-65E47C365E92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8973-8E5B-4AF2-8ED9-1E23A70B9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Mastering The Basics </a:t>
            </a:r>
          </a:p>
          <a:p>
            <a:r>
              <a:rPr lang="en-US" sz="4800" b="1" dirty="0" smtClean="0">
                <a:solidFill>
                  <a:schemeClr val="bg1"/>
                </a:solidFill>
              </a:rPr>
              <a:t>are for every one</a:t>
            </a:r>
            <a:endParaRPr lang="en-US" sz="72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982" y="1033552"/>
            <a:ext cx="389561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500" b="1" dirty="0" smtClean="0">
                <a:solidFill>
                  <a:srgbClr val="002060"/>
                </a:solidFill>
              </a:rPr>
              <a:t>Basics</a:t>
            </a:r>
            <a:endParaRPr lang="en-US" sz="11500" dirty="0">
              <a:solidFill>
                <a:srgbClr val="002060"/>
              </a:solidFill>
            </a:endParaRPr>
          </a:p>
        </p:txBody>
      </p:sp>
      <p:pic>
        <p:nvPicPr>
          <p:cNvPr id="921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2163762" cy="21637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62000" y="609600"/>
            <a:ext cx="12239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Brush Script MT" pitchFamily="66" charset="0"/>
              </a:rPr>
              <a:t>The 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51054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Dream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List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The Pre-approach</a:t>
            </a:r>
          </a:p>
          <a:p>
            <a:pPr marL="1314450" lvl="2" indent="-514350">
              <a:buAutoNum type="alphaLcPeriod"/>
            </a:pPr>
            <a:r>
              <a:rPr lang="en-US" sz="1800" dirty="0" smtClean="0"/>
              <a:t>Bridging/Qualify</a:t>
            </a:r>
          </a:p>
          <a:p>
            <a:pPr marL="1314450" lvl="2" indent="-514350">
              <a:buAutoNum type="alphaLcPeriod"/>
            </a:pPr>
            <a:r>
              <a:rPr lang="en-US" sz="1800" dirty="0" smtClean="0"/>
              <a:t>One minute plan</a:t>
            </a:r>
          </a:p>
          <a:p>
            <a:pPr marL="1314450" lvl="2" indent="-514350">
              <a:buAutoNum type="alphaLcPeriod"/>
            </a:pPr>
            <a:r>
              <a:rPr lang="en-US" sz="1800" dirty="0" smtClean="0"/>
              <a:t>Primary objection handling</a:t>
            </a:r>
          </a:p>
          <a:p>
            <a:pPr marL="1314450" lvl="2" indent="-514350">
              <a:buAutoNum type="alphaLcPeriod"/>
            </a:pPr>
            <a:r>
              <a:rPr lang="en-US" sz="1800" dirty="0" smtClean="0"/>
              <a:t>Appointment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Plan show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Follow up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The Commitment: 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1800" dirty="0" smtClean="0"/>
              <a:t>50K to 60K Business volume by personal effort 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5486400"/>
            <a:ext cx="3810000" cy="123110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/>
            <a:r>
              <a:rPr lang="en-US" dirty="0" smtClean="0"/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Objectives of Six Basics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Sponsoring/ Relation building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Retailing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/>
              <a:t>Promoting next meeting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15552" y="4343400"/>
            <a:ext cx="111864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Emotional </a:t>
            </a:r>
            <a:r>
              <a:rPr lang="en-US" sz="1400" b="1" dirty="0" smtClean="0"/>
              <a:t>Zone</a:t>
            </a:r>
            <a:endParaRPr lang="en-US" sz="1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315201" y="4343400"/>
            <a:ext cx="129539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Non Emotional Zone</a:t>
            </a:r>
          </a:p>
        </p:txBody>
      </p:sp>
      <p:cxnSp>
        <p:nvCxnSpPr>
          <p:cNvPr id="17" name="Straight Arrow Connector 16"/>
          <p:cNvCxnSpPr>
            <a:stCxn id="9" idx="0"/>
          </p:cNvCxnSpPr>
          <p:nvPr/>
        </p:nvCxnSpPr>
        <p:spPr>
          <a:xfrm flipH="1" flipV="1">
            <a:off x="7318869" y="3657600"/>
            <a:ext cx="644032" cy="685800"/>
          </a:xfrm>
          <a:prstGeom prst="straightConnector1">
            <a:avLst/>
          </a:prstGeom>
          <a:ln w="31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41629" y="524469"/>
            <a:ext cx="19255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Basics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19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029" y="381000"/>
            <a:ext cx="1066799" cy="10668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048000" y="152399"/>
            <a:ext cx="10316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Brush Script MT" pitchFamily="66" charset="0"/>
              </a:rPr>
              <a:t>The </a:t>
            </a:r>
            <a:endParaRPr lang="en-US" sz="4400" dirty="0"/>
          </a:p>
        </p:txBody>
      </p:sp>
      <p:sp>
        <p:nvSpPr>
          <p:cNvPr id="21" name="Oval 20"/>
          <p:cNvSpPr/>
          <p:nvPr/>
        </p:nvSpPr>
        <p:spPr>
          <a:xfrm>
            <a:off x="6280322" y="2057400"/>
            <a:ext cx="1720678" cy="1637767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5" tIns="39986" rIns="79975" bIns="39986"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22" name="Oval 21"/>
          <p:cNvSpPr/>
          <p:nvPr/>
        </p:nvSpPr>
        <p:spPr>
          <a:xfrm>
            <a:off x="6671103" y="2455819"/>
            <a:ext cx="901234" cy="82623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5" tIns="39986" rIns="79975" bIns="39986" anchor="ctr"/>
          <a:lstStyle/>
          <a:p>
            <a:pPr algn="ctr">
              <a:defRPr/>
            </a:pPr>
            <a:endParaRPr lang="en-US" sz="1000" dirty="0"/>
          </a:p>
        </p:txBody>
      </p:sp>
      <p:cxnSp>
        <p:nvCxnSpPr>
          <p:cNvPr id="23" name="Straight Connector 22"/>
          <p:cNvCxnSpPr>
            <a:stCxn id="22" idx="3"/>
            <a:endCxn id="22" idx="7"/>
          </p:cNvCxnSpPr>
          <p:nvPr/>
        </p:nvCxnSpPr>
        <p:spPr>
          <a:xfrm flipV="1">
            <a:off x="6803086" y="2576817"/>
            <a:ext cx="637268" cy="58423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1" idx="6"/>
            <a:endCxn id="22" idx="6"/>
          </p:cNvCxnSpPr>
          <p:nvPr/>
        </p:nvCxnSpPr>
        <p:spPr>
          <a:xfrm flipH="1" flipV="1">
            <a:off x="7572337" y="2868934"/>
            <a:ext cx="428663" cy="73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2"/>
          </p:cNvCxnSpPr>
          <p:nvPr/>
        </p:nvCxnSpPr>
        <p:spPr>
          <a:xfrm>
            <a:off x="6280322" y="2876284"/>
            <a:ext cx="460218" cy="96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4"/>
            <a:endCxn id="21" idx="4"/>
          </p:cNvCxnSpPr>
          <p:nvPr/>
        </p:nvCxnSpPr>
        <p:spPr>
          <a:xfrm>
            <a:off x="7121720" y="3282049"/>
            <a:ext cx="18941" cy="41311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1" idx="0"/>
          </p:cNvCxnSpPr>
          <p:nvPr/>
        </p:nvCxnSpPr>
        <p:spPr>
          <a:xfrm flipV="1">
            <a:off x="7127013" y="2057400"/>
            <a:ext cx="13648" cy="39841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Left Arrow 27"/>
          <p:cNvSpPr/>
          <p:nvPr/>
        </p:nvSpPr>
        <p:spPr>
          <a:xfrm rot="16200000">
            <a:off x="6972475" y="1462296"/>
            <a:ext cx="327221" cy="1060226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5" tIns="39986" rIns="79975" bIns="39986"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Curved Left Arrow 28"/>
          <p:cNvSpPr/>
          <p:nvPr/>
        </p:nvSpPr>
        <p:spPr>
          <a:xfrm rot="10800000">
            <a:off x="6019798" y="2362200"/>
            <a:ext cx="342061" cy="9906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5" tIns="39986" rIns="79975" bIns="39986"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Curved Left Arrow 29"/>
          <p:cNvSpPr/>
          <p:nvPr/>
        </p:nvSpPr>
        <p:spPr>
          <a:xfrm rot="5219385">
            <a:off x="7011985" y="3263151"/>
            <a:ext cx="344846" cy="1050904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5" tIns="39986" rIns="79975" bIns="39986"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1" name="TextBox 34"/>
          <p:cNvSpPr txBox="1">
            <a:spLocks noChangeArrowheads="1"/>
          </p:cNvSpPr>
          <p:nvPr/>
        </p:nvSpPr>
        <p:spPr bwMode="auto">
          <a:xfrm rot="18900739">
            <a:off x="6905971" y="2797192"/>
            <a:ext cx="728644" cy="43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75" tIns="39986" rIns="79975" bIns="3998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US" sz="500" b="1" dirty="0"/>
          </a:p>
          <a:p>
            <a:pPr algn="ctr" eaLnBrk="1" hangingPunct="1"/>
            <a:r>
              <a:rPr lang="en-US" sz="900" b="1" dirty="0" smtClean="0"/>
              <a:t>Business Volume</a:t>
            </a:r>
            <a:endParaRPr lang="en-US" sz="900" b="1" dirty="0"/>
          </a:p>
        </p:txBody>
      </p:sp>
      <p:sp>
        <p:nvSpPr>
          <p:cNvPr id="32" name="TextBox 35"/>
          <p:cNvSpPr txBox="1">
            <a:spLocks noChangeArrowheads="1"/>
          </p:cNvSpPr>
          <p:nvPr/>
        </p:nvSpPr>
        <p:spPr bwMode="auto">
          <a:xfrm rot="18985735">
            <a:off x="6706390" y="2771943"/>
            <a:ext cx="1009259" cy="21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75" tIns="39986" rIns="79975" bIns="3998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900" b="1" dirty="0" smtClean="0">
                <a:solidFill>
                  <a:srgbClr val="FF0000"/>
                </a:solidFill>
              </a:rPr>
              <a:t>6.Commitment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33" name="TextBox 36"/>
          <p:cNvSpPr txBox="1">
            <a:spLocks noChangeArrowheads="1"/>
          </p:cNvSpPr>
          <p:nvPr/>
        </p:nvSpPr>
        <p:spPr bwMode="auto">
          <a:xfrm>
            <a:off x="6478854" y="3202295"/>
            <a:ext cx="765304" cy="41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75" tIns="39986" rIns="79975" bIns="3998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050" b="1" dirty="0">
                <a:solidFill>
                  <a:schemeClr val="bg1"/>
                </a:solidFill>
              </a:rPr>
              <a:t>5. </a:t>
            </a:r>
            <a:r>
              <a:rPr lang="en-US" sz="1000" b="1" dirty="0" smtClean="0">
                <a:solidFill>
                  <a:schemeClr val="bg1"/>
                </a:solidFill>
              </a:rPr>
              <a:t>Follow</a:t>
            </a:r>
          </a:p>
          <a:p>
            <a:pPr eaLnBrk="1" hangingPunct="1"/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</a:rPr>
              <a:t>    </a:t>
            </a:r>
            <a:r>
              <a:rPr lang="en-US" sz="1000" b="1" dirty="0">
                <a:solidFill>
                  <a:schemeClr val="bg1"/>
                </a:solidFill>
              </a:rPr>
              <a:t>up</a:t>
            </a:r>
          </a:p>
        </p:txBody>
      </p:sp>
      <p:sp>
        <p:nvSpPr>
          <p:cNvPr id="34" name="TextBox 38"/>
          <p:cNvSpPr txBox="1">
            <a:spLocks noChangeArrowheads="1"/>
          </p:cNvSpPr>
          <p:nvPr/>
        </p:nvSpPr>
        <p:spPr bwMode="auto">
          <a:xfrm>
            <a:off x="7086600" y="2180411"/>
            <a:ext cx="1031544" cy="373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75" tIns="39986" rIns="79975" bIns="3998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000" b="1" dirty="0">
                <a:solidFill>
                  <a:schemeClr val="bg1"/>
                </a:solidFill>
              </a:rPr>
              <a:t>3</a:t>
            </a:r>
            <a:r>
              <a:rPr lang="en-US" sz="900" b="1" dirty="0">
                <a:solidFill>
                  <a:schemeClr val="bg1"/>
                </a:solidFill>
              </a:rPr>
              <a:t>. </a:t>
            </a:r>
            <a:r>
              <a:rPr lang="en-US" sz="900" b="1" dirty="0" smtClean="0">
                <a:solidFill>
                  <a:schemeClr val="bg1"/>
                </a:solidFill>
              </a:rPr>
              <a:t>The Pre-</a:t>
            </a:r>
            <a:endParaRPr lang="en-US" sz="9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600" b="1" dirty="0">
                <a:solidFill>
                  <a:schemeClr val="bg1"/>
                </a:solidFill>
              </a:rPr>
              <a:t>      </a:t>
            </a:r>
            <a:r>
              <a:rPr lang="en-US" sz="900" b="1" dirty="0" smtClean="0">
                <a:solidFill>
                  <a:schemeClr val="bg1"/>
                </a:solidFill>
              </a:rPr>
              <a:t>Approach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35" name="TextBox 39"/>
          <p:cNvSpPr txBox="1">
            <a:spLocks noChangeArrowheads="1"/>
          </p:cNvSpPr>
          <p:nvPr/>
        </p:nvSpPr>
        <p:spPr bwMode="auto">
          <a:xfrm>
            <a:off x="6530348" y="2251076"/>
            <a:ext cx="713810" cy="26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75" tIns="39986" rIns="79975" bIns="3998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chemeClr val="bg1"/>
                </a:solidFill>
              </a:rPr>
              <a:t>2. </a:t>
            </a:r>
            <a:r>
              <a:rPr lang="en-US" sz="1100" b="1" dirty="0" smtClean="0">
                <a:solidFill>
                  <a:schemeClr val="bg1"/>
                </a:solidFill>
              </a:rPr>
              <a:t>List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6" name="TextBox 40"/>
          <p:cNvSpPr txBox="1">
            <a:spLocks noChangeArrowheads="1"/>
          </p:cNvSpPr>
          <p:nvPr/>
        </p:nvSpPr>
        <p:spPr bwMode="auto">
          <a:xfrm rot="19301210">
            <a:off x="6614176" y="2585104"/>
            <a:ext cx="718966" cy="25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75" tIns="39986" rIns="79975" bIns="3998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100" b="1" dirty="0">
                <a:solidFill>
                  <a:srgbClr val="FF0000"/>
                </a:solidFill>
              </a:rPr>
              <a:t>1. </a:t>
            </a:r>
            <a:r>
              <a:rPr lang="en-US" sz="1050" b="1" dirty="0" smtClean="0">
                <a:solidFill>
                  <a:srgbClr val="FF0000"/>
                </a:solidFill>
              </a:rPr>
              <a:t>Dream</a:t>
            </a:r>
            <a:endParaRPr lang="en-US" sz="1050" b="1" dirty="0">
              <a:solidFill>
                <a:srgbClr val="FF0000"/>
              </a:solidFill>
            </a:endParaRPr>
          </a:p>
        </p:txBody>
      </p:sp>
      <p:sp>
        <p:nvSpPr>
          <p:cNvPr id="37" name="Curved Left Arrow 36"/>
          <p:cNvSpPr/>
          <p:nvPr/>
        </p:nvSpPr>
        <p:spPr>
          <a:xfrm>
            <a:off x="7892166" y="2362201"/>
            <a:ext cx="342061" cy="9906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5" tIns="39986" rIns="79975" bIns="39986"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8" name="TextBox 39"/>
          <p:cNvSpPr txBox="1">
            <a:spLocks noChangeArrowheads="1"/>
          </p:cNvSpPr>
          <p:nvPr/>
        </p:nvSpPr>
        <p:spPr bwMode="auto">
          <a:xfrm>
            <a:off x="7192144" y="3222397"/>
            <a:ext cx="726926" cy="41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75" tIns="39986" rIns="79975" bIns="3998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050" b="1" dirty="0" smtClean="0">
                <a:solidFill>
                  <a:schemeClr val="bg1"/>
                </a:solidFill>
              </a:rPr>
              <a:t>4. Plan</a:t>
            </a:r>
          </a:p>
          <a:p>
            <a:pPr eaLnBrk="1" hangingPunct="1"/>
            <a:r>
              <a:rPr lang="en-US" sz="1050" b="1" dirty="0" smtClean="0">
                <a:solidFill>
                  <a:schemeClr val="bg1"/>
                </a:solidFill>
              </a:rPr>
              <a:t>Show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>
            <a:stCxn id="8" idx="0"/>
          </p:cNvCxnSpPr>
          <p:nvPr/>
        </p:nvCxnSpPr>
        <p:spPr>
          <a:xfrm flipV="1">
            <a:off x="6374876" y="3048000"/>
            <a:ext cx="559324" cy="1295400"/>
          </a:xfrm>
          <a:prstGeom prst="straightConnector1">
            <a:avLst/>
          </a:prstGeom>
          <a:ln w="31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The Dream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Reason why you will build this business must be bigger then your fear and doubts.</a:t>
            </a:r>
          </a:p>
          <a:p>
            <a:r>
              <a:rPr lang="en-US" sz="2400" dirty="0" smtClean="0"/>
              <a:t>It can be a small and very big. But that must be real one. There must be some kind of emotion attached to it.</a:t>
            </a:r>
          </a:p>
          <a:p>
            <a:r>
              <a:rPr lang="en-US" sz="2400" dirty="0" smtClean="0"/>
              <a:t>90% of your success depend open finding out why you are building this business.</a:t>
            </a:r>
          </a:p>
          <a:p>
            <a:r>
              <a:rPr lang="en-US" sz="2400" dirty="0" smtClean="0"/>
              <a:t>For 100% Result you must write it down with a date to it.</a:t>
            </a:r>
          </a:p>
          <a:p>
            <a:r>
              <a:rPr lang="en-US" sz="2400" dirty="0" smtClean="0"/>
              <a:t>Read it often. Make a wall paper and paste it in a place where you can see it.</a:t>
            </a:r>
          </a:p>
          <a:p>
            <a:r>
              <a:rPr lang="en-US" sz="2400" dirty="0" smtClean="0"/>
              <a:t>Visualize it. If you see it in your mind you can have it on your hand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2. Make a List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Bigger the list the bigger the success</a:t>
            </a:r>
          </a:p>
          <a:p>
            <a:r>
              <a:rPr lang="en-US" dirty="0" smtClean="0"/>
              <a:t>Make a </a:t>
            </a:r>
            <a:r>
              <a:rPr lang="en-US" b="1" dirty="0" smtClean="0"/>
              <a:t>list book </a:t>
            </a:r>
            <a:r>
              <a:rPr lang="en-US" dirty="0" smtClean="0"/>
              <a:t>and write down as many names using memory jogger/ </a:t>
            </a:r>
            <a:r>
              <a:rPr lang="en-US" u="sng" dirty="0" smtClean="0"/>
              <a:t>Phone Contact  </a:t>
            </a:r>
            <a:r>
              <a:rPr lang="en-US" dirty="0" smtClean="0"/>
              <a:t>without prejudge. (200+ is the better)</a:t>
            </a:r>
          </a:p>
          <a:p>
            <a:r>
              <a:rPr lang="en-US" dirty="0" smtClean="0"/>
              <a:t>Your job is to </a:t>
            </a:r>
            <a:r>
              <a:rPr lang="en-US" u="sng" dirty="0" smtClean="0"/>
              <a:t>find their List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Learn how to prospecting unknown people.</a:t>
            </a:r>
          </a:p>
          <a:p>
            <a:r>
              <a:rPr lang="en-US" dirty="0" smtClean="0"/>
              <a:t>Set goal to add at least 2 names  on daily basis.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Pre-Approach steps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Step-1:</a:t>
            </a:r>
            <a:r>
              <a:rPr lang="en-US" dirty="0" smtClean="0"/>
              <a:t> To start with using Pre-approach packs/tools like Video </a:t>
            </a:r>
            <a:r>
              <a:rPr lang="en-US" dirty="0" err="1" smtClean="0"/>
              <a:t>urls</a:t>
            </a:r>
            <a:r>
              <a:rPr lang="en-US" dirty="0" smtClean="0"/>
              <a:t>, Literatures/</a:t>
            </a:r>
            <a:r>
              <a:rPr lang="en-US" dirty="0" err="1" smtClean="0"/>
              <a:t>pdf</a:t>
            </a:r>
            <a:r>
              <a:rPr lang="en-US" dirty="0" smtClean="0"/>
              <a:t> copies, Books etc. which can be duplicate by others</a:t>
            </a:r>
          </a:p>
          <a:p>
            <a:r>
              <a:rPr lang="en-US" b="1" dirty="0" smtClean="0"/>
              <a:t>Step-2: </a:t>
            </a:r>
            <a:r>
              <a:rPr lang="en-US" dirty="0" smtClean="0"/>
              <a:t>Asking qualifying questions, shut up and do the art of listening.</a:t>
            </a:r>
          </a:p>
          <a:p>
            <a:r>
              <a:rPr lang="en-US" b="1" dirty="0" smtClean="0"/>
              <a:t>Step-3: </a:t>
            </a:r>
            <a:r>
              <a:rPr lang="en-US" dirty="0" smtClean="0"/>
              <a:t>Handling primary Objections</a:t>
            </a:r>
          </a:p>
          <a:p>
            <a:r>
              <a:rPr lang="en-US" b="1" dirty="0" smtClean="0"/>
              <a:t>Step-4:</a:t>
            </a:r>
            <a:r>
              <a:rPr lang="en-US" dirty="0" smtClean="0"/>
              <a:t> The One minute plan presentation</a:t>
            </a:r>
          </a:p>
          <a:p>
            <a:r>
              <a:rPr lang="en-US" b="1" dirty="0" smtClean="0"/>
              <a:t>Step-5:</a:t>
            </a:r>
            <a:r>
              <a:rPr lang="en-US" dirty="0" smtClean="0"/>
              <a:t> The Appointment/Invitation for complete plan show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Plan show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about explaining 3 “P” of the company</a:t>
            </a:r>
          </a:p>
          <a:p>
            <a:pPr lvl="1">
              <a:buNone/>
            </a:pPr>
            <a:r>
              <a:rPr lang="en-US" dirty="0" smtClean="0"/>
              <a:t>P- Profile of the Company</a:t>
            </a:r>
          </a:p>
          <a:p>
            <a:pPr lvl="1">
              <a:buNone/>
            </a:pPr>
            <a:r>
              <a:rPr lang="en-US" dirty="0" smtClean="0"/>
              <a:t>P- product of the Company</a:t>
            </a:r>
          </a:p>
          <a:p>
            <a:pPr lvl="1">
              <a:buNone/>
            </a:pPr>
            <a:r>
              <a:rPr lang="en-US" dirty="0" smtClean="0"/>
              <a:t>P- Plan of the Company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Basic ingredients of plan show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Do not show plan without appointment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There must be lot of Excitement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Proper posture and belief.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Stop talking before your prospect stops listening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Use a presentation file or a laptop or white board or Zoom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Promote product and next seminar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Ask for registration with the company and with the System</a:t>
            </a:r>
          </a:p>
          <a:p>
            <a:pPr marL="971550" lvl="1" indent="-514350">
              <a:buAutoNum type="arabicPeriod"/>
            </a:pPr>
            <a:endParaRPr lang="en-US" dirty="0" smtClean="0"/>
          </a:p>
          <a:p>
            <a:pPr marL="971550" lvl="1" indent="-514350"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Follow up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Plan show will give you 20% result where as a proper systematic follow up will give you 80% results. It may required several follow ups.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Follow up is about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2895601"/>
            <a:ext cx="6858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Handling objections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Finding his reason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Making his List and follow the 6 basic steps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Giving product knowledge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Getting product order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Ask closing questions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Ask for joining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Promote next meeting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Next follow up video/ book/ </a:t>
            </a:r>
            <a:r>
              <a:rPr lang="en-US" sz="2400" dirty="0" err="1" smtClean="0">
                <a:solidFill>
                  <a:srgbClr val="002060"/>
                </a:solidFill>
              </a:rPr>
              <a:t>matreials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US" sz="8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543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Commitment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Personal commitment of business volume 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what you want to duplicate by your team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Business volume starts with you. Build your</a:t>
            </a:r>
            <a:r>
              <a:rPr lang="en-US" sz="2600" b="1" dirty="0" smtClean="0"/>
              <a:t> </a:t>
            </a:r>
            <a:r>
              <a:rPr lang="en-US" sz="2600" dirty="0" smtClean="0"/>
              <a:t>business volume by </a:t>
            </a:r>
            <a:r>
              <a:rPr lang="en-US" sz="2600" u="sng" dirty="0" smtClean="0"/>
              <a:t>personal consumption </a:t>
            </a:r>
            <a:r>
              <a:rPr lang="en-US" sz="2600" dirty="0" smtClean="0"/>
              <a:t>and accumulating clients who choose not to do business.</a:t>
            </a:r>
          </a:p>
          <a:p>
            <a:r>
              <a:rPr lang="en-US" sz="2600" b="1" dirty="0" smtClean="0"/>
              <a:t>Major Business </a:t>
            </a:r>
            <a:r>
              <a:rPr lang="en-US" sz="2600" dirty="0" smtClean="0"/>
              <a:t>volume can be done by way of recruitment by showing plan show.</a:t>
            </a:r>
          </a:p>
          <a:p>
            <a:r>
              <a:rPr lang="en-US" sz="2600" dirty="0" smtClean="0"/>
              <a:t>If you are focused at finding 3 to 4 clients per month time you will have a personal turnover of Rs.50,000 to Rs.60,000 p.m. which is good enough for any type of network marketing business to duplicate.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Revolving the Wheel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48006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Know that this is a number game. </a:t>
            </a:r>
          </a:p>
          <a:p>
            <a:r>
              <a:rPr lang="en-US" sz="2600" dirty="0" smtClean="0"/>
              <a:t>Find your Law of average</a:t>
            </a:r>
          </a:p>
          <a:p>
            <a:r>
              <a:rPr lang="en-US" sz="2600" dirty="0" smtClean="0"/>
              <a:t>Counsel weekly to improve your average</a:t>
            </a:r>
          </a:p>
          <a:p>
            <a:r>
              <a:rPr lang="en-US" sz="2600" dirty="0" smtClean="0"/>
              <a:t>15 to 30 plan show a month consistently will create momentum in your organization.</a:t>
            </a:r>
          </a:p>
          <a:p>
            <a:r>
              <a:rPr lang="en-US" sz="2600" dirty="0" smtClean="0"/>
              <a:t>Maintain a speed to keep the momentum </a:t>
            </a:r>
          </a:p>
          <a:p>
            <a:r>
              <a:rPr lang="en-US" sz="2600" dirty="0" smtClean="0"/>
              <a:t>Remember Basics are for every one who want growth</a:t>
            </a:r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6719" t="16129" r="3629" b="20968"/>
          <a:stretch>
            <a:fillRect/>
          </a:stretch>
        </p:blipFill>
        <p:spPr bwMode="auto">
          <a:xfrm>
            <a:off x="5791200" y="2209800"/>
            <a:ext cx="297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6705600" y="3124200"/>
            <a:ext cx="12192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6" idx="3"/>
          </p:cNvCxnSpPr>
          <p:nvPr/>
        </p:nvCxnSpPr>
        <p:spPr>
          <a:xfrm flipH="1">
            <a:off x="6884148" y="3276600"/>
            <a:ext cx="812052" cy="8882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8741094">
            <a:off x="6567482" y="3286580"/>
            <a:ext cx="13036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    </a:t>
            </a:r>
            <a:r>
              <a:rPr lang="en-US" sz="1400" b="1" dirty="0" smtClean="0"/>
              <a:t>1.  Dream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6.Commitment</a:t>
            </a:r>
            <a:endParaRPr lang="en-US" b="1" dirty="0" smtClean="0"/>
          </a:p>
        </p:txBody>
      </p:sp>
      <p:sp>
        <p:nvSpPr>
          <p:cNvPr id="16" name="TextBox 15"/>
          <p:cNvSpPr txBox="1"/>
          <p:nvPr/>
        </p:nvSpPr>
        <p:spPr>
          <a:xfrm rot="18721265">
            <a:off x="7057866" y="3729569"/>
            <a:ext cx="106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Business Volume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66666" y="3152001"/>
            <a:ext cx="515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steps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602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1. The Dream</vt:lpstr>
      <vt:lpstr>2. Make a List</vt:lpstr>
      <vt:lpstr>The Pre-Approach steps</vt:lpstr>
      <vt:lpstr>The Plan show</vt:lpstr>
      <vt:lpstr>Follow up</vt:lpstr>
      <vt:lpstr>The Commitment  Personal commitment of business volume  what you want to duplicate by your team</vt:lpstr>
      <vt:lpstr>Revolving the Wheel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Six Basics</dc:title>
  <dc:creator>hp</dc:creator>
  <cp:lastModifiedBy>hp</cp:lastModifiedBy>
  <cp:revision>18</cp:revision>
  <dcterms:created xsi:type="dcterms:W3CDTF">2020-10-26T09:24:00Z</dcterms:created>
  <dcterms:modified xsi:type="dcterms:W3CDTF">2022-10-26T01:32:15Z</dcterms:modified>
</cp:coreProperties>
</file>